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handoutMasterIdLst>
    <p:handoutMasterId r:id="rId65"/>
  </p:handoutMasterIdLst>
  <p:sldIdLst>
    <p:sldId id="259" r:id="rId2"/>
    <p:sldId id="1108" r:id="rId3"/>
    <p:sldId id="1109" r:id="rId4"/>
    <p:sldId id="1110" r:id="rId5"/>
    <p:sldId id="1111" r:id="rId6"/>
    <p:sldId id="1112" r:id="rId7"/>
    <p:sldId id="1113" r:id="rId8"/>
    <p:sldId id="1114" r:id="rId9"/>
    <p:sldId id="1115" r:id="rId10"/>
    <p:sldId id="1116" r:id="rId11"/>
    <p:sldId id="1117" r:id="rId12"/>
    <p:sldId id="1118" r:id="rId13"/>
    <p:sldId id="1119" r:id="rId14"/>
    <p:sldId id="1120" r:id="rId15"/>
    <p:sldId id="1121" r:id="rId16"/>
    <p:sldId id="1122" r:id="rId17"/>
    <p:sldId id="1123" r:id="rId18"/>
    <p:sldId id="1124" r:id="rId19"/>
    <p:sldId id="1125" r:id="rId20"/>
    <p:sldId id="1126" r:id="rId21"/>
    <p:sldId id="1127" r:id="rId22"/>
    <p:sldId id="1128" r:id="rId23"/>
    <p:sldId id="1129" r:id="rId24"/>
    <p:sldId id="1130" r:id="rId25"/>
    <p:sldId id="1131" r:id="rId26"/>
    <p:sldId id="1132" r:id="rId27"/>
    <p:sldId id="1133" r:id="rId28"/>
    <p:sldId id="1134" r:id="rId29"/>
    <p:sldId id="1135" r:id="rId30"/>
    <p:sldId id="1136" r:id="rId31"/>
    <p:sldId id="1137" r:id="rId32"/>
    <p:sldId id="1138" r:id="rId33"/>
    <p:sldId id="1139" r:id="rId34"/>
    <p:sldId id="1140" r:id="rId35"/>
    <p:sldId id="1141" r:id="rId36"/>
    <p:sldId id="1142" r:id="rId37"/>
    <p:sldId id="1143" r:id="rId38"/>
    <p:sldId id="1144" r:id="rId39"/>
    <p:sldId id="1145" r:id="rId40"/>
    <p:sldId id="1146" r:id="rId41"/>
    <p:sldId id="1147" r:id="rId42"/>
    <p:sldId id="1148" r:id="rId43"/>
    <p:sldId id="1149" r:id="rId44"/>
    <p:sldId id="1150" r:id="rId45"/>
    <p:sldId id="1151" r:id="rId46"/>
    <p:sldId id="1152" r:id="rId47"/>
    <p:sldId id="1153" r:id="rId48"/>
    <p:sldId id="1154" r:id="rId49"/>
    <p:sldId id="1155" r:id="rId50"/>
    <p:sldId id="1156" r:id="rId51"/>
    <p:sldId id="1157" r:id="rId52"/>
    <p:sldId id="1158" r:id="rId53"/>
    <p:sldId id="1159" r:id="rId54"/>
    <p:sldId id="1160" r:id="rId55"/>
    <p:sldId id="1161" r:id="rId56"/>
    <p:sldId id="1162" r:id="rId57"/>
    <p:sldId id="1163" r:id="rId58"/>
    <p:sldId id="1164" r:id="rId59"/>
    <p:sldId id="1165" r:id="rId60"/>
    <p:sldId id="1166" r:id="rId61"/>
    <p:sldId id="1049" r:id="rId62"/>
    <p:sldId id="1107" r:id="rId6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defaultTextStyle>
  <p:extLst>
    <p:ext uri="{EFAFB233-063F-42B5-8137-9DF3F51BA10A}">
      <p15:sldGuideLst xmlns:p15="http://schemas.microsoft.com/office/powerpoint/2012/main">
        <p15:guide id="1" orient="horz" pos="1643">
          <p15:clr>
            <a:srgbClr val="A4A3A4"/>
          </p15:clr>
        </p15:guide>
        <p15:guide id="2" pos="290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8286"/>
    <a:srgbClr val="FFFFFF"/>
    <a:srgbClr val="386389"/>
    <a:srgbClr val="ED7D31"/>
    <a:srgbClr val="FCEC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2" autoAdjust="0"/>
    <p:restoredTop sz="64573" autoAdjust="0"/>
  </p:normalViewPr>
  <p:slideViewPr>
    <p:cSldViewPr snapToGrid="0" showGuides="1">
      <p:cViewPr>
        <p:scale>
          <a:sx n="75" d="100"/>
          <a:sy n="75" d="100"/>
        </p:scale>
        <p:origin x="2556" y="438"/>
      </p:cViewPr>
      <p:guideLst>
        <p:guide orient="horz" pos="1643"/>
        <p:guide pos="2903"/>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s-VE" dirty="0">
              <a:uFillTx/>
            </a:endParaRP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B998BAE2-6C42-43CB-9793-2376CA1590EB}" type="datetimeFigureOut">
              <a:rPr lang="es-VE" smtClean="0">
                <a:uFillTx/>
              </a:rPr>
              <a:t>23/6/2021</a:t>
            </a:fld>
            <a:endParaRPr lang="es-VE" dirty="0">
              <a:uFillTx/>
            </a:endParaRPr>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s-VE" dirty="0">
              <a:uFillTx/>
            </a:endParaRP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B7623DD5-4EB4-4103-AC71-9E788B45B543}" type="slidenum">
              <a:rPr lang="es-VE" smtClean="0">
                <a:uFillTx/>
              </a:rPr>
              <a:t>‹#›</a:t>
            </a:fld>
            <a:endParaRPr lang="es-VE"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uFillTx/>
              </a:defRPr>
            </a:lvl1pPr>
            <a:lvl2pPr marL="914400" lvl="1" indent="-298450">
              <a:spcBef>
                <a:spcPts val="0"/>
              </a:spcBef>
              <a:spcAft>
                <a:spcPts val="0"/>
              </a:spcAft>
              <a:buSzPts val="1100"/>
              <a:buChar char="○"/>
              <a:defRPr sz="1100">
                <a:uFillTx/>
              </a:defRPr>
            </a:lvl2pPr>
            <a:lvl3pPr marL="1371600" lvl="2" indent="-298450">
              <a:spcBef>
                <a:spcPts val="0"/>
              </a:spcBef>
              <a:spcAft>
                <a:spcPts val="0"/>
              </a:spcAft>
              <a:buSzPts val="1100"/>
              <a:buChar char="■"/>
              <a:defRPr sz="1100">
                <a:uFillTx/>
              </a:defRPr>
            </a:lvl3pPr>
            <a:lvl4pPr marL="1828800" lvl="3" indent="-298450">
              <a:spcBef>
                <a:spcPts val="0"/>
              </a:spcBef>
              <a:spcAft>
                <a:spcPts val="0"/>
              </a:spcAft>
              <a:buSzPts val="1100"/>
              <a:buChar char="●"/>
              <a:defRPr sz="1100">
                <a:uFillTx/>
              </a:defRPr>
            </a:lvl4pPr>
            <a:lvl5pPr marL="2286000" lvl="4" indent="-298450">
              <a:spcBef>
                <a:spcPts val="0"/>
              </a:spcBef>
              <a:spcAft>
                <a:spcPts val="0"/>
              </a:spcAft>
              <a:buSzPts val="1100"/>
              <a:buChar char="○"/>
              <a:defRPr sz="1100">
                <a:uFillTx/>
              </a:defRPr>
            </a:lvl5pPr>
            <a:lvl6pPr marL="2743200" lvl="5" indent="-298450">
              <a:spcBef>
                <a:spcPts val="0"/>
              </a:spcBef>
              <a:spcAft>
                <a:spcPts val="0"/>
              </a:spcAft>
              <a:buSzPts val="1100"/>
              <a:buChar char="■"/>
              <a:defRPr sz="1100">
                <a:uFillTx/>
              </a:defRPr>
            </a:lvl6pPr>
            <a:lvl7pPr marL="3200400" lvl="6" indent="-298450">
              <a:spcBef>
                <a:spcPts val="0"/>
              </a:spcBef>
              <a:spcAft>
                <a:spcPts val="0"/>
              </a:spcAft>
              <a:buSzPts val="1100"/>
              <a:buChar char="●"/>
              <a:defRPr sz="1100">
                <a:uFillTx/>
              </a:defRPr>
            </a:lvl7pPr>
            <a:lvl8pPr marL="3657600" lvl="7" indent="-298450">
              <a:spcBef>
                <a:spcPts val="0"/>
              </a:spcBef>
              <a:spcAft>
                <a:spcPts val="0"/>
              </a:spcAft>
              <a:buSzPts val="1100"/>
              <a:buChar char="○"/>
              <a:defRPr sz="1100">
                <a:uFillTx/>
              </a:defRPr>
            </a:lvl8pPr>
            <a:lvl9pPr marL="4114800" lvl="8" indent="-298450">
              <a:spcBef>
                <a:spcPts val="0"/>
              </a:spcBef>
              <a:spcAft>
                <a:spcPts val="0"/>
              </a:spcAft>
              <a:buSzPts val="1100"/>
              <a:buChar char="■"/>
              <a:defRPr sz="1100">
                <a:uFillTx/>
              </a:defRPr>
            </a:lvl9pPr>
          </a:lstStyle>
          <a:p>
            <a:endParaRPr>
              <a:uFillTx/>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In any nontrivial application, you have to do many things beyond asking the server a direct, simple, single-value question. Data fetching is usually coupled with variables and meta-questions about the structure of the response. You often need to modify the data returned by the server to make it suitable for your application.</a:t>
            </a:r>
          </a:p>
          <a:p>
            <a:pPr marL="158750" indent="0">
              <a:buNone/>
            </a:pPr>
            <a:endParaRPr lang="en-US" dirty="0">
              <a:uFillTx/>
            </a:endParaRPr>
          </a:p>
          <a:p>
            <a:pPr marL="158750" indent="0">
              <a:buNone/>
            </a:pPr>
            <a:r>
              <a:rPr lang="en-US" dirty="0"/>
              <a:t>Sometimes you have to remove parts of the data or go back to the server and ask for other parts that are required based on conditions in your application. Sometimes you need a way to organize big requests and categorize them to know which part of your application is responsible for each part of your requests. Luckily, the </a:t>
            </a:r>
            <a:r>
              <a:rPr lang="en-US" dirty="0" err="1"/>
              <a:t>GraphQL</a:t>
            </a:r>
            <a:r>
              <a:rPr lang="en-US" dirty="0"/>
              <a:t> language offers many built-in features you can use to do all of this and much more. These customizing and organizing features are what this lesson is all about. </a:t>
            </a:r>
            <a:endParaRPr dirty="0">
              <a:uFillTx/>
            </a:endParaRPr>
          </a:p>
        </p:txBody>
      </p:sp>
    </p:spTree>
    <p:extLst>
      <p:ext uri="{BB962C8B-B14F-4D97-AF65-F5344CB8AC3E}">
        <p14:creationId xmlns:p14="http://schemas.microsoft.com/office/powerpoint/2010/main" val="2627076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Can you use the GitHub field arguments you learned about to find the top-10 most popular repositories under the </a:t>
            </a:r>
            <a:r>
              <a:rPr lang="en-US" dirty="0" err="1"/>
              <a:t>jsComplete</a:t>
            </a:r>
            <a:r>
              <a:rPr lang="en-US" dirty="0"/>
              <a:t> organization? Base a repository’s popularity on the number of stars it has.</a:t>
            </a:r>
            <a:endParaRPr dirty="0">
              <a:uFillTx/>
            </a:endParaRPr>
          </a:p>
        </p:txBody>
      </p:sp>
    </p:spTree>
    <p:extLst>
      <p:ext uri="{BB962C8B-B14F-4D97-AF65-F5344CB8AC3E}">
        <p14:creationId xmlns:p14="http://schemas.microsoft.com/office/powerpoint/2010/main" val="1460835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The pagination interface that the GitHub API uses is called the Connection interface (which originated from the Relay framework as well). In that interface, every record is identified by a node field (similar to the Node interface) using a cursor field. The cursor is basically the ID field for each node, and it is the field we use with the before and after arguments. To work with every node’s cursor next to that node’s data, the Connection interface adds a new parent to the node concept called an edge. The edges field represents a list of paginated records.</a:t>
            </a:r>
            <a:endParaRPr dirty="0">
              <a:uFillTx/>
            </a:endParaRPr>
          </a:p>
        </p:txBody>
      </p:sp>
    </p:spTree>
    <p:extLst>
      <p:ext uri="{BB962C8B-B14F-4D97-AF65-F5344CB8AC3E}">
        <p14:creationId xmlns:p14="http://schemas.microsoft.com/office/powerpoint/2010/main" val="3673267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Note that within an edges field, we now ask about a single node field because the list is no longer a list of nodes but rather a list of edges where each edge is a node plus a cursor. </a:t>
            </a:r>
            <a:endParaRPr dirty="0">
              <a:uFillTx/>
            </a:endParaRPr>
          </a:p>
        </p:txBody>
      </p:sp>
    </p:spTree>
    <p:extLst>
      <p:ext uri="{BB962C8B-B14F-4D97-AF65-F5344CB8AC3E}">
        <p14:creationId xmlns:p14="http://schemas.microsoft.com/office/powerpoint/2010/main" val="88598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Now that you can see the string values of these cursors, you can use them as the after and before arguments to fetch extra pages of data. For example, to fetch the second page of the repositories under the </a:t>
            </a:r>
            <a:r>
              <a:rPr lang="en-US" dirty="0" err="1"/>
              <a:t>jsComplete</a:t>
            </a:r>
            <a:r>
              <a:rPr lang="en-US" dirty="0"/>
              <a:t> organization, you need to identify the cursor of the last repository on the first page and use that cursor value as the after value.</a:t>
            </a:r>
          </a:p>
          <a:p>
            <a:pPr marL="158750" indent="0">
              <a:buNone/>
            </a:pPr>
            <a:endParaRPr lang="en-US" dirty="0">
              <a:uFillTx/>
            </a:endParaRPr>
          </a:p>
          <a:p>
            <a:pPr marL="158750" indent="0">
              <a:buNone/>
            </a:pPr>
            <a:r>
              <a:rPr lang="en-US" dirty="0"/>
              <a:t>The introduction of the edges field also allows the addition of metadata about the list. For example, on the same level where we ask for a list of edges, we can also ask how many records in total this relation has and whether there are more records to fetch after the current page. </a:t>
            </a:r>
          </a:p>
          <a:p>
            <a:pPr marL="158750" indent="0">
              <a:buNone/>
            </a:pPr>
            <a:endParaRPr lang="en-US" dirty="0"/>
          </a:p>
          <a:p>
            <a:pPr marL="158750" indent="0">
              <a:buNone/>
            </a:pPr>
            <a:r>
              <a:rPr lang="en-US" dirty="0"/>
              <a:t>Next is the previous query modified to show some metadata about the relation.</a:t>
            </a:r>
            <a:endParaRPr dirty="0">
              <a:uFillTx/>
            </a:endParaRPr>
          </a:p>
        </p:txBody>
      </p:sp>
    </p:spTree>
    <p:extLst>
      <p:ext uri="{BB962C8B-B14F-4D97-AF65-F5344CB8AC3E}">
        <p14:creationId xmlns:p14="http://schemas.microsoft.com/office/powerpoint/2010/main" val="198508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Since the </a:t>
            </a:r>
            <a:r>
              <a:rPr lang="en-US" dirty="0" err="1"/>
              <a:t>jsComplete</a:t>
            </a:r>
            <a:r>
              <a:rPr lang="en-US" dirty="0"/>
              <a:t> organization has more than 20 repositories (two pages, in this example), the </a:t>
            </a:r>
            <a:r>
              <a:rPr lang="en-US" dirty="0" err="1"/>
              <a:t>hasNextPage</a:t>
            </a:r>
            <a:r>
              <a:rPr lang="en-US" dirty="0"/>
              <a:t> field is true. When you fetch the very last page, </a:t>
            </a:r>
            <a:r>
              <a:rPr lang="en-US" dirty="0" err="1"/>
              <a:t>hasNextPage</a:t>
            </a:r>
            <a:r>
              <a:rPr lang="en-US" dirty="0"/>
              <a:t> will return false, indicating that there is no more data to fetch. This is much better than having to do an extra empty page fetch to conclude that you have reached the end of the paginated data.</a:t>
            </a:r>
            <a:endParaRPr dirty="0">
              <a:uFillTx/>
            </a:endParaRPr>
          </a:p>
        </p:txBody>
      </p:sp>
    </p:spTree>
    <p:extLst>
      <p:ext uri="{BB962C8B-B14F-4D97-AF65-F5344CB8AC3E}">
        <p14:creationId xmlns:p14="http://schemas.microsoft.com/office/powerpoint/2010/main" val="3411973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A field argument in </a:t>
            </a:r>
            <a:r>
              <a:rPr lang="en-US" dirty="0" err="1"/>
              <a:t>GraphQL</a:t>
            </a:r>
            <a:r>
              <a:rPr lang="en-US" dirty="0"/>
              <a:t> can be used to provide filtering criteria or search terms to limit the results returned by a list. Let’s see examples for both features. In GitHub, a repository can have a list of projects to manage any work related to that repository. For example, the Twitter Bootstrap repository at GitHub uses a project per release to manage all the issues related to a single release.</a:t>
            </a:r>
          </a:p>
          <a:p>
            <a:pPr marL="158750" indent="0">
              <a:buNone/>
            </a:pPr>
            <a:endParaRPr lang="en-US" dirty="0">
              <a:uFillTx/>
            </a:endParaRPr>
          </a:p>
          <a:p>
            <a:pPr marL="158750" indent="0">
              <a:buNone/>
            </a:pPr>
            <a:r>
              <a:rPr lang="en-US" dirty="0"/>
              <a:t>Note that the projects field also implements the Connection interface</a:t>
            </a:r>
            <a:endParaRPr dirty="0">
              <a:uFillTx/>
            </a:endParaRPr>
          </a:p>
        </p:txBody>
      </p:sp>
    </p:spTree>
    <p:extLst>
      <p:ext uri="{BB962C8B-B14F-4D97-AF65-F5344CB8AC3E}">
        <p14:creationId xmlns:p14="http://schemas.microsoft.com/office/powerpoint/2010/main" val="3529589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Some fields allow you to filter the returned list by certain properties of that field. For example, by default, the list of your repositories under the viewer field includes all the repositories that you own or can contribute to. </a:t>
            </a:r>
            <a:endParaRPr dirty="0">
              <a:uFillTx/>
            </a:endParaRPr>
          </a:p>
        </p:txBody>
      </p:sp>
    </p:spTree>
    <p:extLst>
      <p:ext uri="{BB962C8B-B14F-4D97-AF65-F5344CB8AC3E}">
        <p14:creationId xmlns:p14="http://schemas.microsoft.com/office/powerpoint/2010/main" val="1911378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The field arguments concept is what </a:t>
            </a:r>
            <a:r>
              <a:rPr lang="en-US" dirty="0" err="1"/>
              <a:t>GraphQL</a:t>
            </a:r>
            <a:r>
              <a:rPr lang="en-US" dirty="0"/>
              <a:t> mutations use to accept the mutation operation’s input. In the previous lesson, we used the following mutation example to add a star to the </a:t>
            </a:r>
            <a:r>
              <a:rPr lang="en-US" dirty="0" err="1"/>
              <a:t>graphql</a:t>
            </a:r>
            <a:r>
              <a:rPr lang="en-US" dirty="0"/>
              <a:t>-in-action repository under the </a:t>
            </a:r>
            <a:r>
              <a:rPr lang="en-US" dirty="0" err="1"/>
              <a:t>jsComplete</a:t>
            </a:r>
            <a:r>
              <a:rPr lang="en-US" dirty="0"/>
              <a:t> organization.</a:t>
            </a:r>
          </a:p>
          <a:p>
            <a:pPr marL="158750" indent="0">
              <a:buNone/>
            </a:pPr>
            <a:endParaRPr lang="en-US" dirty="0">
              <a:uFillTx/>
            </a:endParaRPr>
          </a:p>
          <a:p>
            <a:pPr marL="158750" indent="0">
              <a:buNone/>
            </a:pPr>
            <a:r>
              <a:rPr lang="en-US" dirty="0"/>
              <a:t>The input value in that mutation is also a field argument. It is a required argument. You cannot perform a GitHub mutation operation without an input object. All GitHub API mutations use this single required input field argument that represents an object. To perform a mutation, you pass the various input values as key/value pairs on that input object.</a:t>
            </a:r>
          </a:p>
          <a:p>
            <a:pPr marL="158750" indent="0">
              <a:buNone/>
            </a:pPr>
            <a:endParaRPr lang="en-US" dirty="0">
              <a:uFillTx/>
            </a:endParaRPr>
          </a:p>
          <a:p>
            <a:pPr marL="158750" indent="0">
              <a:buNone/>
            </a:pPr>
            <a:r>
              <a:rPr lang="en-US" dirty="0"/>
              <a:t>NOTE Not all arguments are required. A </a:t>
            </a:r>
            <a:r>
              <a:rPr lang="en-US" dirty="0" err="1"/>
              <a:t>GraphQL</a:t>
            </a:r>
            <a:r>
              <a:rPr lang="en-US" dirty="0"/>
              <a:t> API can control which arguments are required and which are optional. There are many more cases where a field argument can be useful. Explore the GitHub API and other publicly available </a:t>
            </a:r>
            <a:r>
              <a:rPr lang="en-US" dirty="0" err="1"/>
              <a:t>GraphQL</a:t>
            </a:r>
            <a:r>
              <a:rPr lang="en-US" dirty="0"/>
              <a:t> APIs for more useful patterns for field arguments.</a:t>
            </a:r>
            <a:endParaRPr dirty="0">
              <a:uFillTx/>
            </a:endParaRPr>
          </a:p>
        </p:txBody>
      </p:sp>
    </p:spTree>
    <p:extLst>
      <p:ext uri="{BB962C8B-B14F-4D97-AF65-F5344CB8AC3E}">
        <p14:creationId xmlns:p14="http://schemas.microsoft.com/office/powerpoint/2010/main" val="2176409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The alias feature in a </a:t>
            </a:r>
            <a:r>
              <a:rPr lang="en-US" dirty="0" err="1"/>
              <a:t>GraphQL</a:t>
            </a:r>
            <a:r>
              <a:rPr lang="en-US" dirty="0"/>
              <a:t> operation is very simple but powerful because it allows you to customize a response coming from the server through the request itself. By using aliases, you can minimize any post-response processing on the data. Let me explain this with an example. </a:t>
            </a:r>
            <a:endParaRPr dirty="0">
              <a:uFillTx/>
            </a:endParaRPr>
          </a:p>
        </p:txBody>
      </p:sp>
    </p:spTree>
    <p:extLst>
      <p:ext uri="{BB962C8B-B14F-4D97-AF65-F5344CB8AC3E}">
        <p14:creationId xmlns:p14="http://schemas.microsoft.com/office/powerpoint/2010/main" val="3387060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Now an application UI can use this user object in the query’s response to substitute for the values in a UI template. However, suppose you have just discovered a mismatch between the structure of your response and the structure the application UI is using for the user object. The application UI was developed to expect a </a:t>
            </a:r>
            <a:r>
              <a:rPr lang="en-US" dirty="0" err="1"/>
              <a:t>companyName</a:t>
            </a:r>
            <a:r>
              <a:rPr lang="en-US" dirty="0"/>
              <a:t> field on a user instead of a company field (as found in the API response). What do you do? Assume that changing the application UI code itself is not an option. If you do not have the option to use an alias (I will show you how in a bit), you can process the response every time you need to use the response object. You’ll have to transform the user object from the response into a new object with the right structure. This can be costly if the structure you are working with is deep and has multiple levels.</a:t>
            </a:r>
            <a:endParaRPr dirty="0">
              <a:uFillTx/>
            </a:endParaRPr>
          </a:p>
        </p:txBody>
      </p:sp>
    </p:spTree>
    <p:extLst>
      <p:ext uri="{BB962C8B-B14F-4D97-AF65-F5344CB8AC3E}">
        <p14:creationId xmlns:p14="http://schemas.microsoft.com/office/powerpoint/2010/main" val="1526462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 Let’s look at use cases for these field arguments and some examples used by the</a:t>
            </a:r>
          </a:p>
          <a:p>
            <a:pPr marL="158750" indent="0">
              <a:buNone/>
            </a:pPr>
            <a:r>
              <a:rPr lang="en-US" dirty="0">
                <a:uFillTx/>
              </a:rPr>
              <a:t>GitHub </a:t>
            </a:r>
            <a:r>
              <a:rPr lang="en-US" dirty="0" err="1">
                <a:uFillTx/>
              </a:rPr>
              <a:t>GraphQL</a:t>
            </a:r>
            <a:r>
              <a:rPr lang="en-US" dirty="0">
                <a:uFillTx/>
              </a:rPr>
              <a:t> API (</a:t>
            </a:r>
            <a:r>
              <a:rPr lang="en-US" dirty="0" err="1">
                <a:uFillTx/>
              </a:rPr>
              <a:t>az.dev</a:t>
            </a:r>
            <a:r>
              <a:rPr lang="en-US" dirty="0">
                <a:uFillTx/>
              </a:rPr>
              <a:t>/</a:t>
            </a:r>
            <a:r>
              <a:rPr lang="en-US" dirty="0" err="1">
                <a:uFillTx/>
              </a:rPr>
              <a:t>github-api</a:t>
            </a:r>
            <a:r>
              <a:rPr lang="en-US" dirty="0">
                <a:uFillTx/>
              </a:rPr>
              <a:t>).</a:t>
            </a:r>
            <a:endParaRPr dirty="0">
              <a:uFillTx/>
            </a:endParaRPr>
          </a:p>
        </p:txBody>
      </p:sp>
    </p:spTree>
    <p:extLst>
      <p:ext uri="{BB962C8B-B14F-4D97-AF65-F5344CB8AC3E}">
        <p14:creationId xmlns:p14="http://schemas.microsoft.com/office/powerpoint/2010/main" val="384267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Just prefix any field name with an alias, and the server will return that field renamed using your alias. There is no need to process the response object.</a:t>
            </a:r>
          </a:p>
          <a:p>
            <a:pPr marL="158750" indent="0">
              <a:buNone/>
            </a:pPr>
            <a:endParaRPr lang="en-US" dirty="0">
              <a:uFillTx/>
            </a:endParaRPr>
          </a:p>
          <a:p>
            <a:pPr marL="158750" indent="0">
              <a:buNone/>
            </a:pPr>
            <a:endParaRPr dirty="0">
              <a:uFillTx/>
            </a:endParaRPr>
          </a:p>
        </p:txBody>
      </p:sp>
    </p:spTree>
    <p:extLst>
      <p:ext uri="{BB962C8B-B14F-4D97-AF65-F5344CB8AC3E}">
        <p14:creationId xmlns:p14="http://schemas.microsoft.com/office/powerpoint/2010/main" val="1231821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124644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773638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It is essentially a more powerful version of field arguments: you can use directives to conditionally include or exclude an entire field. In addition to fields, directives can be used with fragments and top-level operations. A directive is any string in a </a:t>
            </a:r>
            <a:r>
              <a:rPr lang="en-US" dirty="0" err="1"/>
              <a:t>GraphQL</a:t>
            </a:r>
            <a:r>
              <a:rPr lang="en-US" dirty="0"/>
              <a:t> document that begins with the @ character. Every </a:t>
            </a:r>
            <a:r>
              <a:rPr lang="en-US" dirty="0" err="1"/>
              <a:t>GraphQL</a:t>
            </a:r>
            <a:r>
              <a:rPr lang="en-US" dirty="0"/>
              <a:t> schema has three built-in directives: @include, @skip, and @deprecated. Some schemas have more directives. You can use this introspective query to see the list of directives supported by a schema.</a:t>
            </a:r>
            <a:endParaRPr dirty="0">
              <a:uFillTx/>
            </a:endParaRPr>
          </a:p>
        </p:txBody>
      </p:sp>
    </p:spTree>
    <p:extLst>
      <p:ext uri="{BB962C8B-B14F-4D97-AF65-F5344CB8AC3E}">
        <p14:creationId xmlns:p14="http://schemas.microsoft.com/office/powerpoint/2010/main" val="4055477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This query shows the name and description of each directive and includes an array of all possible locations where that directive can be used. In addition, it lists all arguments supported by that directive. Each directive can optionally receive a list of arguments, and just like field arguments, some argument values may be required by the API server. The response to the previous query should show that in any </a:t>
            </a:r>
            <a:r>
              <a:rPr lang="en-US" dirty="0" err="1"/>
              <a:t>GraphQL</a:t>
            </a:r>
            <a:r>
              <a:rPr lang="en-US" dirty="0"/>
              <a:t> schema, both the @include and @skip directives have the argument if. The @deprecated directive has the argument reason. The list of locations in the previous query’s response is also important. Directives can be used only in the locations they are declared to belong to. For example, the @include and @skip directives can only be used after fields or fragments. You cannot use them at the top level of an operation. Similarly, the @deprecated directive can only be used after field definitions or ENUM values when defining a </a:t>
            </a:r>
            <a:r>
              <a:rPr lang="en-US" dirty="0" err="1"/>
              <a:t>GraphQL</a:t>
            </a:r>
            <a:r>
              <a:rPr lang="en-US" dirty="0"/>
              <a:t> service schema. </a:t>
            </a:r>
          </a:p>
          <a:p>
            <a:pPr marL="158750" indent="0">
              <a:buNone/>
            </a:pPr>
            <a:endParaRPr lang="en-US" dirty="0"/>
          </a:p>
          <a:p>
            <a:pPr marL="158750" indent="0">
              <a:buNone/>
            </a:pPr>
            <a:r>
              <a:rPr lang="en-US" dirty="0"/>
              <a:t>NOTE An ENUM (enumerated) type represents a set of possible unique values. We’ll see an example in the next lesson.</a:t>
            </a:r>
            <a:endParaRPr dirty="0">
              <a:uFillTx/>
            </a:endParaRPr>
          </a:p>
        </p:txBody>
      </p:sp>
    </p:spTree>
    <p:extLst>
      <p:ext uri="{BB962C8B-B14F-4D97-AF65-F5344CB8AC3E}">
        <p14:creationId xmlns:p14="http://schemas.microsoft.com/office/powerpoint/2010/main" val="2721130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Since directives are usually used with arguments, they are often paired with query variables to have them sent with a dynamic value. We saw some examples of variables in the previous lesson, but let me remind you about them</a:t>
            </a:r>
            <a:endParaRPr dirty="0">
              <a:uFillTx/>
            </a:endParaRPr>
          </a:p>
        </p:txBody>
      </p:sp>
    </p:spTree>
    <p:extLst>
      <p:ext uri="{BB962C8B-B14F-4D97-AF65-F5344CB8AC3E}">
        <p14:creationId xmlns:p14="http://schemas.microsoft.com/office/powerpoint/2010/main" val="1292891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For example, let’s take the query example that we used to read information about the </a:t>
            </a:r>
            <a:r>
              <a:rPr lang="en-US" dirty="0" err="1"/>
              <a:t>jsComplete</a:t>
            </a:r>
            <a:r>
              <a:rPr lang="en-US" dirty="0"/>
              <a:t> organization at GitHub. Instead of hardcoding the login value (as we did before), let’s now use a variable. The operation must have a name, and then we can use that name’s arguments to define any variables. Let’s call the variable $</a:t>
            </a:r>
            <a:r>
              <a:rPr lang="en-US" dirty="0" err="1"/>
              <a:t>orgLogin</a:t>
            </a:r>
            <a:r>
              <a:rPr lang="en-US" dirty="0"/>
              <a:t>. It should be a required string. You can see the type of the arguments using the Docs explorer. Look up the organization field to see the type of its login argument. You can also click the organization field in the query while holding the Command key (Ctrl in Windows). </a:t>
            </a:r>
            <a:endParaRPr dirty="0">
              <a:uFillTx/>
            </a:endParaRPr>
          </a:p>
        </p:txBody>
      </p:sp>
    </p:spTree>
    <p:extLst>
      <p:ext uri="{BB962C8B-B14F-4D97-AF65-F5344CB8AC3E}">
        <p14:creationId xmlns:p14="http://schemas.microsoft.com/office/powerpoint/2010/main" val="2271278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1100" b="0" i="0" u="none" strike="noStrike" kern="0" cap="none" spc="0" normalizeH="0" baseline="0" noProof="0" dirty="0">
                <a:ln>
                  <a:noFill/>
                </a:ln>
                <a:solidFill>
                  <a:srgbClr val="000000"/>
                </a:solidFill>
                <a:effectLst/>
                <a:uLnTx/>
                <a:uFillTx/>
                <a:latin typeface="Arial"/>
                <a:cs typeface="Arial"/>
                <a:sym typeface="Arial"/>
              </a:rPr>
              <a:t>As you can see in figure, the login argument has a type of String!. The trailing exclamation mark on that type 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GraphQL’s</a:t>
            </a:r>
            <a:r>
              <a:rPr kumimoji="0" lang="en-US" sz="1100" b="0" i="0" u="none" strike="noStrike" kern="0" cap="none" spc="0" normalizeH="0" baseline="0" noProof="0" dirty="0">
                <a:ln>
                  <a:noFill/>
                </a:ln>
                <a:solidFill>
                  <a:srgbClr val="000000"/>
                </a:solidFill>
                <a:effectLst/>
                <a:uLnTx/>
                <a:uFillTx/>
                <a:latin typeface="Arial"/>
                <a:cs typeface="Arial"/>
                <a:sym typeface="Arial"/>
              </a:rPr>
              <a:t> way of labeling the argument value as required. A value for this login argument must be specified—it cannot be null.</a:t>
            </a:r>
            <a:endParaRPr dirty="0">
              <a:uFillTx/>
            </a:endParaRPr>
          </a:p>
        </p:txBody>
      </p:sp>
    </p:spTree>
    <p:extLst>
      <p:ext uri="{BB962C8B-B14F-4D97-AF65-F5344CB8AC3E}">
        <p14:creationId xmlns:p14="http://schemas.microsoft.com/office/powerpoint/2010/main" val="547159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Note that on the first line, the query specifies that $</a:t>
            </a:r>
            <a:r>
              <a:rPr lang="en-US" dirty="0" err="1"/>
              <a:t>orgLogin</a:t>
            </a:r>
            <a:r>
              <a:rPr lang="en-US" dirty="0"/>
              <a:t> is a String!. You cannot execute the query . If you try, the </a:t>
            </a:r>
            <a:r>
              <a:rPr lang="en-US" dirty="0" err="1"/>
              <a:t>GraphQL</a:t>
            </a:r>
            <a:r>
              <a:rPr lang="en-US" dirty="0"/>
              <a:t> server will return an error. Since we used a variable, we must give the executor on the server the value that we wish to use for that variable. In </a:t>
            </a:r>
            <a:r>
              <a:rPr lang="en-US" dirty="0" err="1"/>
              <a:t>GraphiQL</a:t>
            </a:r>
            <a:r>
              <a:rPr lang="en-US" dirty="0"/>
              <a:t>, we do that using the variables editor, which is in the lower-left corner. In that editor, you write a JSON object that represents all variables you want to send to the executor along with the operation.</a:t>
            </a:r>
            <a:endParaRPr dirty="0">
              <a:uFillTx/>
            </a:endParaRPr>
          </a:p>
        </p:txBody>
      </p:sp>
    </p:spTree>
    <p:extLst>
      <p:ext uri="{BB962C8B-B14F-4D97-AF65-F5344CB8AC3E}">
        <p14:creationId xmlns:p14="http://schemas.microsoft.com/office/powerpoint/2010/main" val="3712259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Now you can execute the query with different JSON objects, making it reusable for different organizations</a:t>
            </a:r>
            <a:endParaRPr dirty="0">
              <a:uFillTx/>
            </a:endParaRPr>
          </a:p>
        </p:txBody>
      </p:sp>
    </p:spTree>
    <p:extLst>
      <p:ext uri="{BB962C8B-B14F-4D97-AF65-F5344CB8AC3E}">
        <p14:creationId xmlns:p14="http://schemas.microsoft.com/office/powerpoint/2010/main" val="3954664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For example, if you ask an API for information on a single user, you usually send along with your request the ID of the user you are interested in. </a:t>
            </a:r>
          </a:p>
          <a:p>
            <a:pPr marL="158750" indent="0">
              <a:buNone/>
            </a:pPr>
            <a:endParaRPr lang="en-US" dirty="0"/>
          </a:p>
          <a:p>
            <a:pPr marL="158750" indent="0">
              <a:buNone/>
            </a:pPr>
            <a:r>
              <a:rPr lang="en-US" dirty="0"/>
              <a:t>You can also send their email address, username, or Facebook ID connection if, for example, you are logging them in through a Facebook button.</a:t>
            </a:r>
            <a:endParaRPr dirty="0">
              <a:uFillTx/>
            </a:endParaRPr>
          </a:p>
        </p:txBody>
      </p:sp>
    </p:spTree>
    <p:extLst>
      <p:ext uri="{BB962C8B-B14F-4D97-AF65-F5344CB8AC3E}">
        <p14:creationId xmlns:p14="http://schemas.microsoft.com/office/powerpoint/2010/main" val="1567238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A variable like $</a:t>
            </a:r>
            <a:r>
              <a:rPr lang="en-US" dirty="0" err="1"/>
              <a:t>orgLogin</a:t>
            </a:r>
            <a:r>
              <a:rPr lang="en-US" dirty="0"/>
              <a:t> can also have a default value, in which case it does not need the trailing exclamation mark. You specify the default value using an equals sign after the type of the variable</a:t>
            </a:r>
            <a:endParaRPr dirty="0">
              <a:uFillTx/>
            </a:endParaRPr>
          </a:p>
        </p:txBody>
      </p:sp>
    </p:spTree>
    <p:extLst>
      <p:ext uri="{BB962C8B-B14F-4D97-AF65-F5344CB8AC3E}">
        <p14:creationId xmlns:p14="http://schemas.microsoft.com/office/powerpoint/2010/main" val="2562276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You can execute this </a:t>
            </a:r>
            <a:r>
              <a:rPr lang="en-US" dirty="0" err="1"/>
              <a:t>OrgInfoWithDefault</a:t>
            </a:r>
            <a:r>
              <a:rPr lang="en-US" dirty="0"/>
              <a:t> query without passing a JSON object for variables. The query will use the default value in that case. If you pass a JSON object with a value for </a:t>
            </a:r>
            <a:r>
              <a:rPr lang="en-US" dirty="0" err="1"/>
              <a:t>orgLogin</a:t>
            </a:r>
            <a:r>
              <a:rPr lang="en-US" dirty="0"/>
              <a:t>, that value will override the default value. Variables can be used in fields and directives to make them accept input values of various literal primitives. An input value can be scalar, like Int, Float, String, Boolean, or Null. It can also be an ENUM value, a list, or an object. The $</a:t>
            </a:r>
            <a:r>
              <a:rPr lang="en-US" dirty="0" err="1"/>
              <a:t>orgLogin</a:t>
            </a:r>
            <a:r>
              <a:rPr lang="en-US" dirty="0"/>
              <a:t> variable represents a scalar string input value for the login argument within the organization field. Read the various </a:t>
            </a:r>
            <a:r>
              <a:rPr lang="en-US" dirty="0" err="1"/>
              <a:t>GraphQL</a:t>
            </a:r>
            <a:r>
              <a:rPr lang="en-US" dirty="0"/>
              <a:t> operation examples we have seen so far and try to identify more input values. For example, try to find where we used an object as an input value.</a:t>
            </a:r>
          </a:p>
          <a:p>
            <a:pPr marL="158750" indent="0">
              <a:buNone/>
            </a:pPr>
            <a:endParaRPr lang="en-US" dirty="0">
              <a:uFillTx/>
            </a:endParaRPr>
          </a:p>
          <a:p>
            <a:pPr marL="158750" indent="0">
              <a:buNone/>
            </a:pPr>
            <a:r>
              <a:rPr lang="en-US" dirty="0"/>
              <a:t>Now that we know how to define and use variables and values, let’s use them with directives. </a:t>
            </a:r>
            <a:endParaRPr dirty="0">
              <a:uFillTx/>
            </a:endParaRPr>
          </a:p>
        </p:txBody>
      </p:sp>
    </p:spTree>
    <p:extLst>
      <p:ext uri="{BB962C8B-B14F-4D97-AF65-F5344CB8AC3E}">
        <p14:creationId xmlns:p14="http://schemas.microsoft.com/office/powerpoint/2010/main" val="724220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This says to include the field when the query is executed with $</a:t>
            </a:r>
            <a:r>
              <a:rPr lang="en-US" dirty="0" err="1"/>
              <a:t>someTest</a:t>
            </a:r>
            <a:r>
              <a:rPr lang="en-US" dirty="0"/>
              <a:t> set to true and not to include the field when $</a:t>
            </a:r>
            <a:r>
              <a:rPr lang="en-US" dirty="0" err="1"/>
              <a:t>someTest</a:t>
            </a:r>
            <a:r>
              <a:rPr lang="en-US" dirty="0"/>
              <a:t> is set to false. Let’s look at an example from the GitHub API. Building on the previous </a:t>
            </a:r>
            <a:r>
              <a:rPr lang="en-US" dirty="0" err="1"/>
              <a:t>OrgInfo</a:t>
            </a:r>
            <a:r>
              <a:rPr lang="en-US" dirty="0"/>
              <a:t> query example, let’s assume that we want to conditionally include an organization’s </a:t>
            </a:r>
            <a:r>
              <a:rPr lang="en-US" dirty="0" err="1"/>
              <a:t>websiteUrl</a:t>
            </a:r>
            <a:r>
              <a:rPr lang="en-US" dirty="0"/>
              <a:t> based on whether we are showing full or partial details in the UI. Let’s design a Boolean variable to represent this flag and call it $</a:t>
            </a:r>
            <a:r>
              <a:rPr lang="en-US" dirty="0" err="1"/>
              <a:t>fullDetails</a:t>
            </a:r>
            <a:r>
              <a:rPr lang="en-US" dirty="0"/>
              <a:t>.</a:t>
            </a:r>
            <a:endParaRPr dirty="0">
              <a:uFillTx/>
            </a:endParaRPr>
          </a:p>
        </p:txBody>
      </p:sp>
    </p:spTree>
    <p:extLst>
      <p:ext uri="{BB962C8B-B14F-4D97-AF65-F5344CB8AC3E}">
        <p14:creationId xmlns:p14="http://schemas.microsoft.com/office/powerpoint/2010/main" val="1490877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Now we want to include the </a:t>
            </a:r>
            <a:r>
              <a:rPr lang="en-US" dirty="0" err="1"/>
              <a:t>websiteUrl</a:t>
            </a:r>
            <a:r>
              <a:rPr lang="en-US" dirty="0"/>
              <a:t> only when we execute the </a:t>
            </a:r>
            <a:r>
              <a:rPr lang="en-US" dirty="0" err="1"/>
              <a:t>OrgInfo</a:t>
            </a:r>
            <a:r>
              <a:rPr lang="en-US" dirty="0"/>
              <a:t> query with $</a:t>
            </a:r>
            <a:r>
              <a:rPr lang="en-US" dirty="0" err="1"/>
              <a:t>fullDetails</a:t>
            </a:r>
            <a:r>
              <a:rPr lang="en-US" dirty="0"/>
              <a:t> set to true.</a:t>
            </a:r>
            <a:endParaRPr dirty="0">
              <a:uFillTx/>
            </a:endParaRPr>
          </a:p>
        </p:txBody>
      </p:sp>
    </p:spTree>
    <p:extLst>
      <p:ext uri="{BB962C8B-B14F-4D97-AF65-F5344CB8AC3E}">
        <p14:creationId xmlns:p14="http://schemas.microsoft.com/office/powerpoint/2010/main" val="25907124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Go ahead and test this query by executing it with $</a:t>
            </a:r>
            <a:r>
              <a:rPr lang="en-US" dirty="0" err="1"/>
              <a:t>fullDetails</a:t>
            </a:r>
            <a:r>
              <a:rPr lang="en-US" dirty="0"/>
              <a:t> set to true and then to false. </a:t>
            </a:r>
            <a:endParaRPr dirty="0">
              <a:uFillTx/>
            </a:endParaRPr>
          </a:p>
        </p:txBody>
      </p:sp>
    </p:spTree>
    <p:extLst>
      <p:ext uri="{BB962C8B-B14F-4D97-AF65-F5344CB8AC3E}">
        <p14:creationId xmlns:p14="http://schemas.microsoft.com/office/powerpoint/2010/main" val="33205146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1100" b="0" i="0" u="none" strike="noStrike" kern="0" cap="none" spc="0" normalizeH="0" baseline="0" noProof="0" dirty="0">
                <a:ln>
                  <a:noFill/>
                </a:ln>
                <a:solidFill>
                  <a:srgbClr val="000000"/>
                </a:solidFill>
                <a:effectLst/>
                <a:uLnTx/>
                <a:uFillTx/>
                <a:latin typeface="Arial"/>
                <a:cs typeface="Arial"/>
                <a:sym typeface="Arial"/>
              </a:rPr>
              <a:t>You will see that the response honors that Boolean value and uses it to include or exclude </a:t>
            </a:r>
            <a:r>
              <a:rPr kumimoji="0" lang="en-US" sz="1100" b="0" i="0" u="none" strike="noStrike" kern="0" cap="none" spc="0" normalizeH="0" baseline="0" noProof="0" dirty="0" err="1">
                <a:ln>
                  <a:noFill/>
                </a:ln>
                <a:solidFill>
                  <a:srgbClr val="000000"/>
                </a:solidFill>
                <a:effectLst/>
                <a:uLnTx/>
                <a:uFillTx/>
                <a:latin typeface="Arial"/>
                <a:cs typeface="Arial"/>
                <a:sym typeface="Arial"/>
              </a:rPr>
              <a:t>websiteUrl</a:t>
            </a:r>
            <a:r>
              <a:rPr kumimoji="0" lang="en-US" sz="1100" b="0" i="0" u="none" strike="noStrike" kern="0" cap="none" spc="0" normalizeH="0" baseline="0" noProof="0" dirty="0">
                <a:ln>
                  <a:noFill/>
                </a:ln>
                <a:solidFill>
                  <a:srgbClr val="000000"/>
                </a:solidFill>
                <a:effectLst/>
                <a:uLnTx/>
                <a:uFillTx/>
                <a:latin typeface="Arial"/>
                <a:cs typeface="Arial"/>
                <a:sym typeface="Arial"/>
              </a:rPr>
              <a:t> from the response object</a:t>
            </a:r>
            <a:endParaRPr dirty="0">
              <a:uFillTx/>
            </a:endParaRPr>
          </a:p>
        </p:txBody>
      </p:sp>
    </p:spTree>
    <p:extLst>
      <p:ext uri="{BB962C8B-B14F-4D97-AF65-F5344CB8AC3E}">
        <p14:creationId xmlns:p14="http://schemas.microsoft.com/office/powerpoint/2010/main" val="4755548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This means to exclude the field when the query is executed with $</a:t>
            </a:r>
            <a:r>
              <a:rPr lang="en-US" dirty="0" err="1"/>
              <a:t>someTest</a:t>
            </a:r>
            <a:r>
              <a:rPr lang="en-US" dirty="0"/>
              <a:t> set to true and include the field when $</a:t>
            </a:r>
            <a:r>
              <a:rPr lang="en-US" dirty="0" err="1"/>
              <a:t>someTest</a:t>
            </a:r>
            <a:r>
              <a:rPr lang="en-US" dirty="0"/>
              <a:t> is set to false. This directive is useful to avoid negating a variable value, especially if that variable has a negative name already. Suppose that instead of designing the Boolean variable to be $</a:t>
            </a:r>
            <a:r>
              <a:rPr lang="en-US" dirty="0" err="1"/>
              <a:t>fullDetails</a:t>
            </a:r>
            <a:r>
              <a:rPr lang="en-US" dirty="0"/>
              <a:t>, we decide to name it $</a:t>
            </a:r>
            <a:r>
              <a:rPr lang="en-US" dirty="0" err="1"/>
              <a:t>partialDetails</a:t>
            </a:r>
            <a:r>
              <a:rPr lang="en-US" dirty="0"/>
              <a:t>. </a:t>
            </a:r>
            <a:endParaRPr dirty="0">
              <a:uFillTx/>
            </a:endParaRPr>
          </a:p>
        </p:txBody>
      </p:sp>
    </p:spTree>
    <p:extLst>
      <p:ext uri="{BB962C8B-B14F-4D97-AF65-F5344CB8AC3E}">
        <p14:creationId xmlns:p14="http://schemas.microsoft.com/office/powerpoint/2010/main" val="4290329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Note that a field (or fragment) can be followed by multiple directives. You can repeat @include multiple times or even use both @include and @skip together. All directive conditions must be met for the field (or fragment) to be included or excluded. </a:t>
            </a:r>
          </a:p>
          <a:p>
            <a:pPr marL="158750" indent="0">
              <a:buNone/>
            </a:pPr>
            <a:endParaRPr lang="en-US" dirty="0">
              <a:uFillTx/>
            </a:endParaRPr>
          </a:p>
          <a:p>
            <a:pPr marL="158750" indent="0">
              <a:buNone/>
            </a:pPr>
            <a:endParaRPr dirty="0">
              <a:uFillTx/>
            </a:endParaRPr>
          </a:p>
        </p:txBody>
      </p:sp>
    </p:spTree>
    <p:extLst>
      <p:ext uri="{BB962C8B-B14F-4D97-AF65-F5344CB8AC3E}">
        <p14:creationId xmlns:p14="http://schemas.microsoft.com/office/powerpoint/2010/main" val="1675133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Neither @include nor @skip has precedence over the other. When used together, a field is included only when the include condition is true and the skip condition is false; it is excluded when either the include condition is false or the skip condition is true.</a:t>
            </a:r>
            <a:endParaRPr dirty="0">
              <a:uFillTx/>
            </a:endParaRPr>
          </a:p>
        </p:txBody>
      </p:sp>
    </p:spTree>
    <p:extLst>
      <p:ext uri="{BB962C8B-B14F-4D97-AF65-F5344CB8AC3E}">
        <p14:creationId xmlns:p14="http://schemas.microsoft.com/office/powerpoint/2010/main" val="10969858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This special directive can be used in </a:t>
            </a:r>
            <a:r>
              <a:rPr lang="en-US" dirty="0" err="1"/>
              <a:t>GraphQL</a:t>
            </a:r>
            <a:r>
              <a:rPr lang="en-US" dirty="0"/>
              <a:t> servers to indicate deprecated portions of a </a:t>
            </a:r>
            <a:r>
              <a:rPr lang="en-US" dirty="0" err="1"/>
              <a:t>GraphQL</a:t>
            </a:r>
            <a:r>
              <a:rPr lang="en-US" dirty="0"/>
              <a:t> service’s schema, such as deprecated fields on a type or deprecated ENUM values.</a:t>
            </a:r>
            <a:endParaRPr dirty="0">
              <a:uFillTx/>
            </a:endParaRPr>
          </a:p>
        </p:txBody>
      </p:sp>
    </p:spTree>
    <p:extLst>
      <p:ext uri="{BB962C8B-B14F-4D97-AF65-F5344CB8AC3E}">
        <p14:creationId xmlns:p14="http://schemas.microsoft.com/office/powerpoint/2010/main" val="3093530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The email part inside the user field is called a field argument. Note that for an API field representing a single record, the argument value you pass to identify that record must be a unique value on that field record in the database. For example, you cannot pass the person’s full name to identify their user record because the database might list many people who have the same name. </a:t>
            </a:r>
          </a:p>
          <a:p>
            <a:pPr marL="158750" indent="0">
              <a:buNone/>
            </a:pPr>
            <a:endParaRPr lang="en-US" dirty="0">
              <a:uFillTx/>
            </a:endParaRPr>
          </a:p>
          <a:p>
            <a:pPr marL="158750" indent="0">
              <a:buNone/>
            </a:pPr>
            <a:r>
              <a:rPr lang="en-US" dirty="0"/>
              <a:t>However, you can pass multiple arguments to identify the user. For example, you can pass a full name and an address to uniquely identify a single person</a:t>
            </a:r>
            <a:endParaRPr dirty="0">
              <a:uFillTx/>
            </a:endParaRPr>
          </a:p>
        </p:txBody>
      </p:sp>
    </p:spTree>
    <p:extLst>
      <p:ext uri="{BB962C8B-B14F-4D97-AF65-F5344CB8AC3E}">
        <p14:creationId xmlns:p14="http://schemas.microsoft.com/office/powerpoint/2010/main" val="4163780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marL="158750" indent="0">
              <a:buNone/>
            </a:pPr>
            <a:r>
              <a:rPr lang="en-US" dirty="0"/>
              <a:t>When we explored directives, I kept adding “(or fragment)” whenever I mentioned the use of a directive. It is now time to discuss my favorite feature of the </a:t>
            </a:r>
            <a:r>
              <a:rPr lang="en-US" dirty="0" err="1"/>
              <a:t>GraphQL</a:t>
            </a:r>
            <a:r>
              <a:rPr lang="en-US" dirty="0"/>
              <a:t> language: fragments!</a:t>
            </a:r>
          </a:p>
          <a:p>
            <a:pPr marL="158750" indent="0">
              <a:buNone/>
            </a:pPr>
            <a:endParaRPr lang="en-US" dirty="0">
              <a:uFillTx/>
            </a:endParaRPr>
          </a:p>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They should be testable on their own, and they should also be reusable. A big system should be the result of putting these parts together and having them communicate with each other </a:t>
            </a:r>
            <a:r>
              <a:rPr lang="en-US" dirty="0"/>
              <a:t>to form features. For example, in the UI domain, React.js (and other libraries) popularized the idea of using small components to build a full UI. In </a:t>
            </a:r>
            <a:r>
              <a:rPr lang="en-US" dirty="0" err="1"/>
              <a:t>GraphQL</a:t>
            </a:r>
            <a:r>
              <a:rPr lang="en-US" dirty="0"/>
              <a:t>, fragments are the composition units of the language. They provide a way to split big </a:t>
            </a:r>
            <a:r>
              <a:rPr lang="en-US" dirty="0" err="1"/>
              <a:t>GraphQL</a:t>
            </a:r>
            <a:r>
              <a:rPr lang="en-US" dirty="0"/>
              <a:t> operations into smaller parts. A fragment in </a:t>
            </a:r>
            <a:r>
              <a:rPr lang="en-US" dirty="0" err="1"/>
              <a:t>GraphQL</a:t>
            </a:r>
            <a:r>
              <a:rPr lang="en-US" dirty="0"/>
              <a:t> is simply a reusable piece of any </a:t>
            </a:r>
            <a:r>
              <a:rPr lang="en-US" dirty="0" err="1"/>
              <a:t>GraphQL</a:t>
            </a:r>
            <a:r>
              <a:rPr lang="en-US" dirty="0"/>
              <a:t> operation. I like to compare </a:t>
            </a:r>
            <a:r>
              <a:rPr lang="en-US" dirty="0" err="1"/>
              <a:t>GraphQL</a:t>
            </a:r>
            <a:r>
              <a:rPr lang="en-US" dirty="0"/>
              <a:t> fragments to UI components. Fragments, if you will, are the components of a </a:t>
            </a:r>
            <a:r>
              <a:rPr lang="en-US" dirty="0" err="1"/>
              <a:t>GraphQL</a:t>
            </a:r>
            <a:r>
              <a:rPr lang="en-US" dirty="0"/>
              <a:t> operation. Splitting a big </a:t>
            </a:r>
            <a:r>
              <a:rPr lang="en-US" dirty="0" err="1"/>
              <a:t>GraphQL</a:t>
            </a:r>
            <a:r>
              <a:rPr lang="en-US" dirty="0"/>
              <a:t> document into smaller parts is the main advantage of </a:t>
            </a:r>
            <a:r>
              <a:rPr lang="en-US" dirty="0" err="1"/>
              <a:t>GraphQL</a:t>
            </a:r>
            <a:r>
              <a:rPr lang="en-US" dirty="0"/>
              <a:t> fragments. However, fragments can also be used to avoid duplicating a group of fields in a </a:t>
            </a:r>
            <a:r>
              <a:rPr lang="en-US" dirty="0" err="1"/>
              <a:t>GraphQL</a:t>
            </a:r>
            <a:r>
              <a:rPr lang="en-US" dirty="0"/>
              <a:t> operation. We will explore both benefits, but let’s first understand the syntax for defining and using fragments.</a:t>
            </a:r>
            <a:endParaRPr dirty="0">
              <a:uFillTx/>
            </a:endParaRPr>
          </a:p>
        </p:txBody>
      </p:sp>
    </p:spTree>
    <p:extLst>
      <p:ext uri="{BB962C8B-B14F-4D97-AF65-F5344CB8AC3E}">
        <p14:creationId xmlns:p14="http://schemas.microsoft.com/office/powerpoint/2010/main" val="20421609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To define a </a:t>
            </a:r>
            <a:r>
              <a:rPr lang="en-US" dirty="0" err="1"/>
              <a:t>GraphQL</a:t>
            </a:r>
            <a:r>
              <a:rPr lang="en-US" dirty="0"/>
              <a:t> fragment, you can use the fragment top-level keyword in any </a:t>
            </a:r>
            <a:r>
              <a:rPr lang="en-US" dirty="0" err="1"/>
              <a:t>GraphQL</a:t>
            </a:r>
            <a:r>
              <a:rPr lang="en-US" dirty="0"/>
              <a:t> document. You give the fragment a name and specify the type on which that fragment can be used. Then, you write a partial query to represent the fragment.</a:t>
            </a:r>
            <a:endParaRPr dirty="0">
              <a:uFillTx/>
            </a:endParaRPr>
          </a:p>
        </p:txBody>
      </p:sp>
    </p:spTree>
    <p:extLst>
      <p:ext uri="{BB962C8B-B14F-4D97-AF65-F5344CB8AC3E}">
        <p14:creationId xmlns:p14="http://schemas.microsoft.com/office/powerpoint/2010/main" val="19593845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This defines an </a:t>
            </a:r>
            <a:r>
              <a:rPr lang="en-US" dirty="0" err="1"/>
              <a:t>orgFields</a:t>
            </a:r>
            <a:r>
              <a:rPr lang="en-US" dirty="0"/>
              <a:t> fragment that can be used within a selection set that expands an organization field. The on Organization part of the definition is called the type condition of the fragment. Since a fragment is essentially a selection set, you can only define fragments on object types. You cannot define a fragment on a scalar value.</a:t>
            </a:r>
            <a:endParaRPr dirty="0">
              <a:uFillTx/>
            </a:endParaRPr>
          </a:p>
        </p:txBody>
      </p:sp>
    </p:spTree>
    <p:extLst>
      <p:ext uri="{BB962C8B-B14F-4D97-AF65-F5344CB8AC3E}">
        <p14:creationId xmlns:p14="http://schemas.microsoft.com/office/powerpoint/2010/main" val="13027629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The three dots before </a:t>
            </a:r>
            <a:r>
              <a:rPr lang="en-US" dirty="0" err="1"/>
              <a:t>orgFields</a:t>
            </a:r>
            <a:r>
              <a:rPr lang="en-US" dirty="0"/>
              <a:t> are what you use to spread that fragment. The concept of spreading a fragment is similar to the concept of spreading an object in JavaScript. The same three-dots operator can be used in JavaScript to spread an object inside another object, effectively cloning that object. The three-dotted fragment name (...</a:t>
            </a:r>
            <a:r>
              <a:rPr lang="en-US" dirty="0" err="1"/>
              <a:t>orgFields</a:t>
            </a:r>
            <a:r>
              <a:rPr lang="en-US" dirty="0"/>
              <a:t>) is called a fragment spread. You can use a fragment spread anywhere you use a regular field in any </a:t>
            </a:r>
            <a:r>
              <a:rPr lang="en-US" dirty="0" err="1"/>
              <a:t>GraphQL</a:t>
            </a:r>
            <a:r>
              <a:rPr lang="en-US" dirty="0"/>
              <a:t> operation. A fragment spread can only be used when the type condition of that fragment matches the type of the object under which you want to use that fragment. There are no generic fragments in </a:t>
            </a:r>
            <a:r>
              <a:rPr lang="en-US" dirty="0" err="1"/>
              <a:t>GraphQL</a:t>
            </a:r>
            <a:r>
              <a:rPr lang="en-US" dirty="0"/>
              <a:t>. Also, when a fragment is defined in a </a:t>
            </a:r>
            <a:r>
              <a:rPr lang="en-US" dirty="0" err="1"/>
              <a:t>GraphQL</a:t>
            </a:r>
            <a:r>
              <a:rPr lang="en-US" dirty="0"/>
              <a:t> document, that fragment must be used somewhere. You cannot send a </a:t>
            </a:r>
            <a:r>
              <a:rPr lang="en-US" dirty="0" err="1"/>
              <a:t>GraphQL</a:t>
            </a:r>
            <a:r>
              <a:rPr lang="en-US" dirty="0"/>
              <a:t> server a document that defines fragments but does not use them.</a:t>
            </a:r>
            <a:endParaRPr dirty="0">
              <a:uFillTx/>
            </a:endParaRPr>
          </a:p>
        </p:txBody>
      </p:sp>
    </p:spTree>
    <p:extLst>
      <p:ext uri="{BB962C8B-B14F-4D97-AF65-F5344CB8AC3E}">
        <p14:creationId xmlns:p14="http://schemas.microsoft.com/office/powerpoint/2010/main" val="17241176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Fragments can be used to reduce any duplicated text in a </a:t>
            </a:r>
            <a:r>
              <a:rPr lang="en-US" dirty="0" err="1"/>
              <a:t>GraphQL</a:t>
            </a:r>
            <a:r>
              <a:rPr lang="en-US" dirty="0"/>
              <a:t> document. Consider this example query from the GitHub API.</a:t>
            </a:r>
          </a:p>
          <a:p>
            <a:pPr marL="158750" indent="0">
              <a:buNone/>
            </a:pPr>
            <a:endParaRPr lang="en-US" dirty="0">
              <a:uFillTx/>
            </a:endParaRPr>
          </a:p>
          <a:p>
            <a:pPr marL="158750" indent="0">
              <a:buNone/>
            </a:pPr>
            <a:r>
              <a:rPr lang="en-US" dirty="0"/>
              <a:t>This query uses a simple alias with field arguments to have two lists with an identical structure: one list for the repositories owned by the current authenticated user and a second list of the repositories under organizations of which the current authenticated user is a member.</a:t>
            </a:r>
          </a:p>
          <a:p>
            <a:pPr marL="158750" indent="0">
              <a:buNone/>
            </a:pPr>
            <a:endParaRPr lang="en-US" dirty="0">
              <a:uFillTx/>
            </a:endParaRPr>
          </a:p>
          <a:p>
            <a:pPr marL="158750" indent="0">
              <a:buNone/>
            </a:pPr>
            <a:r>
              <a:rPr lang="en-US" dirty="0"/>
              <a:t>This is a simple query, but there is room for improvement. The fields under a repository connection are repeated. We can use a fragment to define these fields just once and then use that fragment in the two places where the nodes field is repeated. The nodes field is defined on the special </a:t>
            </a:r>
            <a:r>
              <a:rPr lang="en-US" dirty="0" err="1"/>
              <a:t>RepositoryConnection</a:t>
            </a:r>
            <a:r>
              <a:rPr lang="en-US" dirty="0"/>
              <a:t> in GitHub (it is the connection between a user and a list of repositories)</a:t>
            </a:r>
            <a:endParaRPr dirty="0">
              <a:uFillTx/>
            </a:endParaRPr>
          </a:p>
        </p:txBody>
      </p:sp>
    </p:spTree>
    <p:extLst>
      <p:ext uri="{BB962C8B-B14F-4D97-AF65-F5344CB8AC3E}">
        <p14:creationId xmlns:p14="http://schemas.microsoft.com/office/powerpoint/2010/main" val="42797009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Pretty neat, right? But as I mentioned, the DRY benefit of fragments is less important. The big advantage of fragments is that they can be matched with other units of composition (like UI components). Let’s talk about that!</a:t>
            </a:r>
            <a:endParaRPr dirty="0">
              <a:uFillTx/>
            </a:endParaRPr>
          </a:p>
        </p:txBody>
      </p:sp>
    </p:spTree>
    <p:extLst>
      <p:ext uri="{BB962C8B-B14F-4D97-AF65-F5344CB8AC3E}">
        <p14:creationId xmlns:p14="http://schemas.microsoft.com/office/powerpoint/2010/main" val="3884605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Bigger components can be composed of smaller ones. For example, Twitter’s </a:t>
            </a:r>
            <a:r>
              <a:rPr lang="en-US" dirty="0" err="1"/>
              <a:t>TweetForm</a:t>
            </a:r>
            <a:r>
              <a:rPr lang="en-US" dirty="0"/>
              <a:t> component may consist of a </a:t>
            </a:r>
            <a:r>
              <a:rPr lang="en-US" dirty="0" err="1"/>
              <a:t>TextArea</a:t>
            </a:r>
            <a:r>
              <a:rPr lang="en-US" dirty="0"/>
              <a:t> component with a </a:t>
            </a:r>
            <a:r>
              <a:rPr lang="en-US" dirty="0" err="1"/>
              <a:t>TweetButton</a:t>
            </a:r>
            <a:r>
              <a:rPr lang="en-US" dirty="0"/>
              <a:t> component and a few others to attach an image, add a location, and count the number of characters typed in the text area. All HTML elements can be considered simple components. They have properties and behaviors, but they are limited because they cannot represent dynamic data. The story of UI components gets interesting when we make a component represent data. We can do that with modern libraries and frameworks like React.js, Angular.js, and Polymer.js. These data components can then be reused for any data that matches the shape they have been designed to work with. The data components do not care about what that data is; they are only concerned about the shape of that data. </a:t>
            </a:r>
          </a:p>
          <a:p>
            <a:pPr marL="158750" indent="0">
              <a:buNone/>
            </a:pPr>
            <a:endParaRPr lang="en-US" dirty="0"/>
          </a:p>
          <a:p>
            <a:pPr marL="158750" indent="0">
              <a:buNone/>
            </a:pPr>
            <a:r>
              <a:rPr lang="en-US" dirty="0"/>
              <a:t>TIP Data components are making their way into browsers with what are commonly called web components. Many browsers support most of the features needed to define and use web components. The Polymer.js project is designed to provide </a:t>
            </a:r>
            <a:r>
              <a:rPr lang="en-US" dirty="0" err="1"/>
              <a:t>polyfills</a:t>
            </a:r>
            <a:r>
              <a:rPr lang="en-US" dirty="0"/>
              <a:t> to support using web components in any browser and then to enhance the features offered by these components.</a:t>
            </a:r>
            <a:endParaRPr dirty="0">
              <a:uFillTx/>
            </a:endParaRPr>
          </a:p>
        </p:txBody>
      </p:sp>
    </p:spTree>
    <p:extLst>
      <p:ext uri="{BB962C8B-B14F-4D97-AF65-F5344CB8AC3E}">
        <p14:creationId xmlns:p14="http://schemas.microsoft.com/office/powerpoint/2010/main" val="14368181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I can see components on this page</a:t>
            </a:r>
          </a:p>
          <a:p>
            <a:pPr marL="158750" indent="0">
              <a:buNone/>
            </a:pPr>
            <a:endParaRPr lang="en-US" dirty="0">
              <a:uFillTx/>
            </a:endParaRPr>
          </a:p>
          <a:p>
            <a:pPr marL="158750" indent="0">
              <a:buNone/>
            </a:pPr>
            <a:r>
              <a:rPr lang="en-US" dirty="0"/>
              <a:t>This is just one choice of components. The page can be built with many more components, and it can also be built with just two components. No matter how small or big the components you design are, they share a simple characteristic: they all depend on data that has a certain shape.</a:t>
            </a:r>
            <a:endParaRPr dirty="0">
              <a:uFillTx/>
            </a:endParaRPr>
          </a:p>
        </p:txBody>
      </p:sp>
    </p:spTree>
    <p:extLst>
      <p:ext uri="{BB962C8B-B14F-4D97-AF65-F5344CB8AC3E}">
        <p14:creationId xmlns:p14="http://schemas.microsoft.com/office/powerpoint/2010/main" val="35441535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For example, the Header component in this UI needs a data object to represent a profile. The shape of that data object might look like this</a:t>
            </a:r>
            <a:endParaRPr dirty="0">
              <a:uFillTx/>
            </a:endParaRPr>
          </a:p>
        </p:txBody>
      </p:sp>
    </p:spTree>
    <p:extLst>
      <p:ext uri="{BB962C8B-B14F-4D97-AF65-F5344CB8AC3E}">
        <p14:creationId xmlns:p14="http://schemas.microsoft.com/office/powerpoint/2010/main" val="29099909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These components can be used to render information about any profile and any list of tweets. The same </a:t>
            </a:r>
            <a:r>
              <a:rPr lang="en-US" dirty="0" err="1"/>
              <a:t>TweetList</a:t>
            </a:r>
            <a:r>
              <a:rPr lang="en-US" dirty="0"/>
              <a:t> component can be used on Twitter’s main page, a user’s list page, or the search page. As long as we feed these components the exact shape of data they need, they will work. This is where </a:t>
            </a:r>
            <a:r>
              <a:rPr lang="en-US" dirty="0" err="1"/>
              <a:t>GraphQL</a:t>
            </a:r>
            <a:r>
              <a:rPr lang="en-US" dirty="0"/>
              <a:t> comes into the picture: we can use it to describe the data shape that an application requires. A </a:t>
            </a:r>
            <a:r>
              <a:rPr lang="en-US" dirty="0" err="1"/>
              <a:t>GraphQL</a:t>
            </a:r>
            <a:r>
              <a:rPr lang="en-US" dirty="0"/>
              <a:t> query can be used to describe an application data requirement. The data required by an application is the sum of the data required by that application’s individual components, and </a:t>
            </a:r>
            <a:r>
              <a:rPr lang="en-US" dirty="0" err="1"/>
              <a:t>GraphQL</a:t>
            </a:r>
            <a:r>
              <a:rPr lang="en-US" dirty="0"/>
              <a:t> fragments offer a way to split a big query into smaller ones. This makes a </a:t>
            </a:r>
            <a:r>
              <a:rPr lang="en-US" dirty="0" err="1"/>
              <a:t>GraphQL</a:t>
            </a:r>
            <a:r>
              <a:rPr lang="en-US" dirty="0"/>
              <a:t> fragment the perfect match for a component! We can use a </a:t>
            </a:r>
            <a:r>
              <a:rPr lang="en-US" dirty="0" err="1"/>
              <a:t>GraphQL</a:t>
            </a:r>
            <a:r>
              <a:rPr lang="en-US" dirty="0"/>
              <a:t> fragment to represent the data requirements for a single component and then put these fragments together to compose the data requirements for the entire application. To simplify the Twitter example, we will build the profile page with just these four primary components: Header, Sidebar, </a:t>
            </a:r>
            <a:r>
              <a:rPr lang="en-US" dirty="0" err="1"/>
              <a:t>TweetList</a:t>
            </a:r>
            <a:r>
              <a:rPr lang="en-US" dirty="0"/>
              <a:t>, and Tweet. Let’s come up with the data required by the Twitter profile page example using a single </a:t>
            </a:r>
            <a:r>
              <a:rPr lang="en-US" dirty="0" err="1"/>
              <a:t>GraphQL</a:t>
            </a:r>
            <a:r>
              <a:rPr lang="en-US" dirty="0"/>
              <a:t> query for each of these components.</a:t>
            </a:r>
            <a:endParaRPr dirty="0">
              <a:uFillTx/>
            </a:endParaRPr>
          </a:p>
        </p:txBody>
      </p:sp>
    </p:spTree>
    <p:extLst>
      <p:ext uri="{BB962C8B-B14F-4D97-AF65-F5344CB8AC3E}">
        <p14:creationId xmlns:p14="http://schemas.microsoft.com/office/powerpoint/2010/main" val="1642185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Examples of single-record fields are popular. Some </a:t>
            </a:r>
            <a:r>
              <a:rPr lang="en-US" dirty="0" err="1"/>
              <a:t>GraphQL</a:t>
            </a:r>
            <a:r>
              <a:rPr lang="en-US" dirty="0"/>
              <a:t> APIs even have a </a:t>
            </a:r>
            <a:r>
              <a:rPr lang="en-US" dirty="0" err="1"/>
              <a:t>singlerecord</a:t>
            </a:r>
            <a:r>
              <a:rPr lang="en-US" dirty="0"/>
              <a:t> field for every object in the system. This is commonly known in the </a:t>
            </a:r>
            <a:r>
              <a:rPr lang="en-US" dirty="0" err="1"/>
              <a:t>GraphQL</a:t>
            </a:r>
            <a:r>
              <a:rPr lang="en-US" dirty="0"/>
              <a:t> world as a Node interface: a concept popularized by the Relay framework (which also originated at Facebook). With a Node interface, you can look up any node in the data graph by its unique global system-wide ID. Then, based on what that node is, you can use an inline fragment to specify the properties on that node that you are interested in seeing in the response.</a:t>
            </a:r>
            <a:endParaRPr dirty="0">
              <a:uFillTx/>
            </a:endParaRPr>
          </a:p>
        </p:txBody>
      </p:sp>
    </p:spTree>
    <p:extLst>
      <p:ext uri="{BB962C8B-B14F-4D97-AF65-F5344CB8AC3E}">
        <p14:creationId xmlns:p14="http://schemas.microsoft.com/office/powerpoint/2010/main" val="18531045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The data required by the Header component can be declared using this </a:t>
            </a:r>
            <a:r>
              <a:rPr lang="en-US" dirty="0" err="1"/>
              <a:t>GraphQL</a:t>
            </a:r>
            <a:r>
              <a:rPr lang="en-US" dirty="0"/>
              <a:t> fragment</a:t>
            </a:r>
            <a:endParaRPr dirty="0">
              <a:uFillTx/>
            </a:endParaRPr>
          </a:p>
        </p:txBody>
      </p:sp>
    </p:spTree>
    <p:extLst>
      <p:ext uri="{BB962C8B-B14F-4D97-AF65-F5344CB8AC3E}">
        <p14:creationId xmlns:p14="http://schemas.microsoft.com/office/powerpoint/2010/main" val="12106717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Note that the suggested Following part and the media part can also come from the subcomponents we identified earlier in the Sidebar component.</a:t>
            </a:r>
            <a:endParaRPr dirty="0">
              <a:uFillTx/>
            </a:endParaRPr>
          </a:p>
        </p:txBody>
      </p:sp>
    </p:spTree>
    <p:extLst>
      <p:ext uri="{BB962C8B-B14F-4D97-AF65-F5344CB8AC3E}">
        <p14:creationId xmlns:p14="http://schemas.microsoft.com/office/powerpoint/2010/main" val="6892111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Finally, the data required by the </a:t>
            </a:r>
            <a:r>
              <a:rPr lang="en-US" dirty="0" err="1"/>
              <a:t>TweetList</a:t>
            </a:r>
            <a:r>
              <a:rPr lang="en-US" dirty="0"/>
              <a:t> component is an array of the exact data required by a single Tweet component. So, </a:t>
            </a:r>
            <a:endParaRPr dirty="0">
              <a:uFillTx/>
            </a:endParaRPr>
          </a:p>
        </p:txBody>
      </p:sp>
    </p:spTree>
    <p:extLst>
      <p:ext uri="{BB962C8B-B14F-4D97-AF65-F5344CB8AC3E}">
        <p14:creationId xmlns:p14="http://schemas.microsoft.com/office/powerpoint/2010/main" val="13445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4109834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Now we can send this single </a:t>
            </a:r>
            <a:r>
              <a:rPr lang="en-US" dirty="0" err="1"/>
              <a:t>ProfilePageData</a:t>
            </a:r>
            <a:r>
              <a:rPr lang="en-US" dirty="0"/>
              <a:t> query to the </a:t>
            </a:r>
            <a:r>
              <a:rPr lang="en-US" dirty="0" err="1"/>
              <a:t>GraphQL</a:t>
            </a:r>
            <a:r>
              <a:rPr lang="en-US" dirty="0"/>
              <a:t> server and get back all the data needed for all the components on the profile page. When the data comes back, we can identify which component requested which parts of the response and make those parts available to only the components that requested them. This helps isolate a component from any data it does not need. But this is not the coolest thing about this approach. By making every component responsible for declaring the data it needs, these components have the power to change their data requirements when necessary without having to depend on any of their parent components in the tree.</a:t>
            </a:r>
          </a:p>
          <a:p>
            <a:pPr marL="158750" indent="0">
              <a:buNone/>
            </a:pPr>
            <a:endParaRPr lang="en-US" dirty="0">
              <a:uFillTx/>
            </a:endParaRPr>
          </a:p>
          <a:p>
            <a:pPr marL="158750" indent="0">
              <a:buNone/>
            </a:pPr>
            <a:r>
              <a:rPr lang="en-US" dirty="0"/>
              <a:t>For example, let’s assume Twitter decided to show the number of views each tweet has received next to the </a:t>
            </a:r>
            <a:r>
              <a:rPr lang="en-US" dirty="0" err="1"/>
              <a:t>likesCount</a:t>
            </a:r>
            <a:r>
              <a:rPr lang="en-US" dirty="0"/>
              <a:t>. All we need to do to satisfy the new data requirements for this UI change is to modify the </a:t>
            </a:r>
            <a:r>
              <a:rPr lang="en-US" dirty="0" err="1"/>
              <a:t>tweetData</a:t>
            </a:r>
            <a:r>
              <a:rPr lang="en-US" dirty="0"/>
              <a:t> fragment.</a:t>
            </a:r>
            <a:endParaRPr dirty="0">
              <a:uFillTx/>
            </a:endParaRPr>
          </a:p>
        </p:txBody>
      </p:sp>
    </p:spTree>
    <p:extLst>
      <p:ext uri="{BB962C8B-B14F-4D97-AF65-F5344CB8AC3E}">
        <p14:creationId xmlns:p14="http://schemas.microsoft.com/office/powerpoint/2010/main" val="15375048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None of the other application components need to worry about this change or even be aware of it. For example, the direct parent of a Tweet component, the </a:t>
            </a:r>
            <a:r>
              <a:rPr lang="en-US" dirty="0" err="1"/>
              <a:t>TweetList</a:t>
            </a:r>
            <a:r>
              <a:rPr lang="en-US" dirty="0"/>
              <a:t> component, does not have to be modified to make this change happen. That component always constructs its own data requirements by using the Tweet component’s data requirement, no matter what that Tweet component asked for. This is great. It makes maintaining and extending this app a much easier task. Fragments are to queries what UI components are to a full application. By matching every UI component in the application to a </a:t>
            </a:r>
            <a:r>
              <a:rPr lang="en-US" dirty="0" err="1"/>
              <a:t>GraphQL</a:t>
            </a:r>
            <a:r>
              <a:rPr lang="en-US" dirty="0"/>
              <a:t> fragment, we give these components the power of independence. Each component can declare its own data requirement using a </a:t>
            </a:r>
            <a:r>
              <a:rPr lang="en-US" dirty="0" err="1"/>
              <a:t>GraphQL</a:t>
            </a:r>
            <a:r>
              <a:rPr lang="en-US" dirty="0"/>
              <a:t> fragment, and we can compose the data required by the full application by putting together these </a:t>
            </a:r>
            <a:r>
              <a:rPr lang="en-US" dirty="0" err="1"/>
              <a:t>GraphQL</a:t>
            </a:r>
            <a:r>
              <a:rPr lang="en-US" dirty="0"/>
              <a:t> fragments. </a:t>
            </a:r>
            <a:endParaRPr dirty="0">
              <a:uFillTx/>
            </a:endParaRPr>
          </a:p>
        </p:txBody>
      </p:sp>
    </p:spTree>
    <p:extLst>
      <p:ext uri="{BB962C8B-B14F-4D97-AF65-F5344CB8AC3E}">
        <p14:creationId xmlns:p14="http://schemas.microsoft.com/office/powerpoint/2010/main" val="23139155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10000"/>
          </a:bodyPr>
          <a:lstStyle/>
          <a:p>
            <a:pPr marL="158750" indent="0">
              <a:buNone/>
            </a:pPr>
            <a:r>
              <a:rPr lang="en-US" dirty="0"/>
              <a:t>Earlier in this lesson, we saw an example of an inline fragment when we talked about the Node interface. Inline fragments are, in a way, similar to anonymous functions that you can use without a name. They are just fragments without names, and you can spread them inline where you define them.</a:t>
            </a:r>
          </a:p>
          <a:p>
            <a:pPr marL="158750" indent="0">
              <a:buNone/>
            </a:pPr>
            <a:endParaRPr lang="en-US" dirty="0">
              <a:uFillTx/>
            </a:endParaRPr>
          </a:p>
          <a:p>
            <a:pPr marL="158750" indent="0">
              <a:buNone/>
            </a:pPr>
            <a:r>
              <a:rPr lang="en-US" dirty="0"/>
              <a:t>Inline fragments can be used as a type condition when querying against an interface or a union. The bolded part in the query is an inline fragment on the Commit type within the target object interface; so, to understand the value of inline fragments, you first need to understand the concepts of unions and interfaces in </a:t>
            </a:r>
            <a:r>
              <a:rPr lang="en-US" dirty="0" err="1"/>
              <a:t>GraphQL</a:t>
            </a:r>
            <a:r>
              <a:rPr lang="en-US" dirty="0"/>
              <a:t>. Interfaces and unions are abstract types in </a:t>
            </a:r>
            <a:r>
              <a:rPr lang="en-US" dirty="0" err="1"/>
              <a:t>GraphQL</a:t>
            </a:r>
            <a:r>
              <a:rPr lang="en-US" dirty="0"/>
              <a:t>. An interface defines a list of “shared” fields, and a union defines a list of possible object types. Object types in a </a:t>
            </a:r>
            <a:r>
              <a:rPr lang="en-US" dirty="0" err="1"/>
              <a:t>GraphQL</a:t>
            </a:r>
            <a:r>
              <a:rPr lang="en-US" dirty="0"/>
              <a:t> schema can implement an interface that guarantees that the implementing object type will have the list of fields defined by the implemented interface. Object types defined as unions guarantee that what they return will be one of the possible types of that union. In the previous example query, the target field is an interface that represents a Git object. Since a Git object can be a commit, tag, blob, or tree, all these object types in the GitHub API implement the </a:t>
            </a:r>
            <a:r>
              <a:rPr lang="en-US" dirty="0" err="1"/>
              <a:t>GitObject</a:t>
            </a:r>
            <a:r>
              <a:rPr lang="en-US" dirty="0"/>
              <a:t> interface; because of that, they all get a guarantee that they implement all the fields a </a:t>
            </a:r>
            <a:r>
              <a:rPr lang="en-US" dirty="0" err="1"/>
              <a:t>GitObject</a:t>
            </a:r>
            <a:r>
              <a:rPr lang="en-US" dirty="0"/>
              <a:t> implements (like repository, since a Git object belongs to a single repository). Within a repository, the GitHub API has the option to read information about a Git reference using the ref field. Every Git reference points to an object, which the GitHub API named target. Now, since that target can be one of four different object types that implement the </a:t>
            </a:r>
            <a:r>
              <a:rPr lang="en-US" dirty="0" err="1"/>
              <a:t>GitObject</a:t>
            </a:r>
            <a:r>
              <a:rPr lang="en-US" dirty="0"/>
              <a:t> interface, within a target field, you can expand the selection set with the interface fields; but you can also conditionally expand its selection set based on the type of that object. If the object that this ref points to happens to be a Commit, what information from that commit are you interested in? What if that object is a Tag? This is where inline fragments are useful because they basically represent a type condition. The inline fragment in the previous query essentially means this exact condition: if the object pointed to by the reference is a commit, then return the message of that commit. Otherwise, the target will return nothing. You can use another inline fragment to add more cases for the condition. The union concept is probably a bit easier to understand. It is basically OR logic. A type can be this or that. In fact, some union types are named </a:t>
            </a:r>
            <a:r>
              <a:rPr lang="en-US" dirty="0" err="1"/>
              <a:t>xOrY</a:t>
            </a:r>
            <a:r>
              <a:rPr lang="en-US" dirty="0"/>
              <a:t>. In the GitHub API, you can see an example under a repository field, where you can ask for </a:t>
            </a:r>
            <a:r>
              <a:rPr lang="en-US" dirty="0" err="1"/>
              <a:t>issueOrPullRequest</a:t>
            </a:r>
            <a:r>
              <a:rPr lang="en-US" dirty="0"/>
              <a:t>. Within this union type, the only field you can ask for is the special __</a:t>
            </a:r>
            <a:r>
              <a:rPr lang="en-US" dirty="0" err="1"/>
              <a:t>typename</a:t>
            </a:r>
            <a:r>
              <a:rPr lang="en-US" dirty="0"/>
              <a:t> meta-field, which can be used to answer the question, “Is this an issue or a pull request?” </a:t>
            </a:r>
            <a:endParaRPr dirty="0">
              <a:uFillTx/>
            </a:endParaRPr>
          </a:p>
        </p:txBody>
      </p:sp>
    </p:spTree>
    <p:extLst>
      <p:ext uri="{BB962C8B-B14F-4D97-AF65-F5344CB8AC3E}">
        <p14:creationId xmlns:p14="http://schemas.microsoft.com/office/powerpoint/2010/main" val="24903521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The </a:t>
            </a:r>
            <a:r>
              <a:rPr lang="en-US" dirty="0" err="1"/>
              <a:t>issueOrPullRequest</a:t>
            </a:r>
            <a:r>
              <a:rPr lang="en-US" dirty="0"/>
              <a:t> with number 3 on this repository happens to be an issue. If you try the query with number 5 instead of 3, you should see a pull request. An inline fragment is useful here to conditionally pick fields within an </a:t>
            </a:r>
            <a:r>
              <a:rPr lang="en-US" dirty="0" err="1"/>
              <a:t>issueOrPullRequest</a:t>
            </a:r>
            <a:r>
              <a:rPr lang="en-US" dirty="0"/>
              <a:t> based on the type. For example, maybe we are interested in the merge information of a pull request and the closing information of an issue.</a:t>
            </a:r>
            <a:endParaRPr dirty="0">
              <a:uFillTx/>
            </a:endParaRPr>
          </a:p>
        </p:txBody>
      </p:sp>
    </p:spTree>
    <p:extLst>
      <p:ext uri="{BB962C8B-B14F-4D97-AF65-F5344CB8AC3E}">
        <p14:creationId xmlns:p14="http://schemas.microsoft.com/office/powerpoint/2010/main" val="20904800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Since number 5 (in this repository) is a pull request, the merged and </a:t>
            </a:r>
            <a:r>
              <a:rPr lang="en-US" dirty="0" err="1"/>
              <a:t>mergedAt</a:t>
            </a:r>
            <a:r>
              <a:rPr lang="en-US" dirty="0"/>
              <a:t> fields will be used for this query. Another common use of union types is to implement a search field to search among multiple types.</a:t>
            </a:r>
            <a:endParaRPr dirty="0">
              <a:uFillTx/>
            </a:endParaRPr>
          </a:p>
        </p:txBody>
      </p:sp>
    </p:spTree>
    <p:extLst>
      <p:ext uri="{BB962C8B-B14F-4D97-AF65-F5344CB8AC3E}">
        <p14:creationId xmlns:p14="http://schemas.microsoft.com/office/powerpoint/2010/main" val="36691993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You should see users who have the term “</a:t>
            </a:r>
            <a:r>
              <a:rPr lang="en-US" dirty="0" err="1"/>
              <a:t>graphql</a:t>
            </a:r>
            <a:r>
              <a:rPr lang="en-US" dirty="0"/>
              <a:t>” somewhere in their profile and organizations with that term in their name or description. When the matching returned item is a User object, the fields name and bio are returned; and when the item is an Organization object, the fields login and description are returned.</a:t>
            </a:r>
            <a:endParaRPr dirty="0">
              <a:uFillTx/>
            </a:endParaRPr>
          </a:p>
        </p:txBody>
      </p:sp>
    </p:spTree>
    <p:extLst>
      <p:ext uri="{BB962C8B-B14F-4D97-AF65-F5344CB8AC3E}">
        <p14:creationId xmlns:p14="http://schemas.microsoft.com/office/powerpoint/2010/main" val="3369418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 In the GitHub API, some examples of single-record fields are user, repository, project, and organization. </a:t>
            </a:r>
            <a:endParaRPr dirty="0">
              <a:uFillTx/>
            </a:endParaRPr>
          </a:p>
        </p:txBody>
      </p:sp>
    </p:spTree>
    <p:extLst>
      <p:ext uri="{BB962C8B-B14F-4D97-AF65-F5344CB8AC3E}">
        <p14:creationId xmlns:p14="http://schemas.microsoft.com/office/powerpoint/2010/main" val="27786516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You can use </a:t>
            </a:r>
            <a:r>
              <a:rPr lang="en-US" dirty="0" err="1"/>
              <a:t>GraphQL</a:t>
            </a:r>
            <a:r>
              <a:rPr lang="en-US" dirty="0"/>
              <a:t> directives to customize the structure of a </a:t>
            </a:r>
            <a:r>
              <a:rPr lang="en-US" dirty="0" err="1"/>
              <a:t>GraphQL</a:t>
            </a:r>
            <a:r>
              <a:rPr lang="en-US" dirty="0"/>
              <a:t> server response based on conditions in your applications.  Directives and field arguments are often used with request variables. These variables make your </a:t>
            </a:r>
            <a:r>
              <a:rPr lang="en-US" dirty="0" err="1"/>
              <a:t>GraphQL</a:t>
            </a:r>
            <a:r>
              <a:rPr lang="en-US" dirty="0"/>
              <a:t> requests reusable with dynamic values without needing to resort to string concatenation.  You can use fragments, which are the composition units of </a:t>
            </a:r>
            <a:r>
              <a:rPr lang="en-US" dirty="0" err="1"/>
              <a:t>GraphQL</a:t>
            </a:r>
            <a:r>
              <a:rPr lang="en-US" dirty="0"/>
              <a:t>, to reuse common parts of a </a:t>
            </a:r>
            <a:r>
              <a:rPr lang="en-US" dirty="0" err="1"/>
              <a:t>GraphQL</a:t>
            </a:r>
            <a:r>
              <a:rPr lang="en-US" dirty="0"/>
              <a:t> query and compose a full query by putting together multiple fragments. This is a winning strategy when paired with UI components and their data needs. </a:t>
            </a:r>
            <a:r>
              <a:rPr lang="en-US" dirty="0" err="1"/>
              <a:t>GraphQL</a:t>
            </a:r>
            <a:r>
              <a:rPr lang="en-US" dirty="0"/>
              <a:t> also supports inline fragments that can be used to conditionally pick information out of union object types or object types that implement an interface.</a:t>
            </a:r>
            <a:endParaRPr dirty="0">
              <a:uFillTx/>
            </a:endParaRPr>
          </a:p>
        </p:txBody>
      </p:sp>
    </p:spTree>
    <p:extLst>
      <p:ext uri="{BB962C8B-B14F-4D97-AF65-F5344CB8AC3E}">
        <p14:creationId xmlns:p14="http://schemas.microsoft.com/office/powerpoint/2010/main" val="22551368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510080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When you ask for a list of records from a collection, a good API will always ask you to provide a limit. How many records are you interested in? It is usually a bad idea to leave a general API capability for listing records in a collection without a limit. You do not want a client to be able to fetch more than a few hundred records at a time, because that would put your API server at risk of resource exhaustion and does not scale well. This is exactly why the GitHub API requires the use of an argument like first (or last) when you ask it for a list of records. Go ahead and try to ask for all the repositories under the </a:t>
            </a:r>
            <a:r>
              <a:rPr lang="en-US" dirty="0" err="1"/>
              <a:t>jsComplete</a:t>
            </a:r>
            <a:r>
              <a:rPr lang="en-US" dirty="0"/>
              <a:t> organization. You can use the repositories field within the organization field in the </a:t>
            </a:r>
            <a:r>
              <a:rPr lang="en-US" dirty="0" err="1"/>
              <a:t>OrgInfo</a:t>
            </a:r>
            <a:r>
              <a:rPr lang="en-US" dirty="0"/>
              <a:t> query in listing. You should see that GitHub asks for a first or last value, as shown in figure</a:t>
            </a:r>
          </a:p>
          <a:p>
            <a:pPr marL="158750" indent="0">
              <a:buNone/>
            </a:pPr>
            <a:endParaRPr lang="en-US" dirty="0">
              <a:uFillTx/>
            </a:endParaRPr>
          </a:p>
          <a:p>
            <a:pPr marL="158750" indent="0">
              <a:buNone/>
            </a:pPr>
            <a:r>
              <a:rPr lang="en-US" dirty="0"/>
              <a:t>Since any list of records in a database has a certain order, you can limit your request results using either end of that order. If you are interested in 10 records, you can get the first 10 records or the last 10 records using these arguments.</a:t>
            </a:r>
            <a:endParaRPr dirty="0">
              <a:uFillTx/>
            </a:endParaRPr>
          </a:p>
        </p:txBody>
      </p:sp>
    </p:spTree>
    <p:extLst>
      <p:ext uri="{BB962C8B-B14F-4D97-AF65-F5344CB8AC3E}">
        <p14:creationId xmlns:p14="http://schemas.microsoft.com/office/powerpoint/2010/main" val="658913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By default, the GitHub API orders the repositories in ascending order by date of creation. You can customize that ordering logic with another field argument. </a:t>
            </a:r>
            <a:endParaRPr dirty="0">
              <a:uFillTx/>
            </a:endParaRPr>
          </a:p>
        </p:txBody>
      </p:sp>
    </p:spTree>
    <p:extLst>
      <p:ext uri="{BB962C8B-B14F-4D97-AF65-F5344CB8AC3E}">
        <p14:creationId xmlns:p14="http://schemas.microsoft.com/office/powerpoint/2010/main" val="2569734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t>In the previous example, the GitHub API ordered the list of repositories under the </a:t>
            </a:r>
            <a:r>
              <a:rPr lang="en-US" dirty="0" err="1"/>
              <a:t>jsComplete</a:t>
            </a:r>
            <a:r>
              <a:rPr lang="en-US" dirty="0"/>
              <a:t> organization by the CREATED_AT repository field, which is the default order field. The API supports many other order fields, including UPDATED_AT, PUSHED_AT, NAME, and STARGAZERS.</a:t>
            </a:r>
            <a:endParaRPr dirty="0">
              <a:uFillTx/>
            </a:endParaRPr>
          </a:p>
        </p:txBody>
      </p:sp>
    </p:spTree>
    <p:extLst>
      <p:ext uri="{BB962C8B-B14F-4D97-AF65-F5344CB8AC3E}">
        <p14:creationId xmlns:p14="http://schemas.microsoft.com/office/powerpoint/2010/main" val="542893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23/6/2021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E54A919-0544-418B-9791-81B71903882C}" type="datetime1">
              <a:rPr lang="es-VE" smtClean="0">
                <a:solidFill>
                  <a:srgbClr val="000000">
                    <a:tint val="75000"/>
                  </a:srgbClr>
                </a:solidFill>
                <a:uFillTx/>
              </a:rPr>
              <a:pPr/>
              <a:t>23/6/2021</a:t>
            </a:fld>
            <a:endParaRPr lang="es-VE" dirty="0">
              <a:solidFill>
                <a:srgbClr val="000000">
                  <a:tint val="75000"/>
                </a:srgbClr>
              </a:solidFill>
              <a:uFillTx/>
            </a:endParaRPr>
          </a:p>
        </p:txBody>
      </p:sp>
      <p:sp>
        <p:nvSpPr>
          <p:cNvPr id="3" name="Marcador de pie de página 2"/>
          <p:cNvSpPr>
            <a:spLocks noGrp="1"/>
          </p:cNvSpPr>
          <p:nvPr>
            <p:ph type="ftr" sz="quarter" idx="11"/>
          </p:nvPr>
        </p:nvSpPr>
        <p:spPr/>
        <p:txBody>
          <a:bodyPr/>
          <a:lstStyle/>
          <a:p>
            <a:endParaRPr lang="es-VE" dirty="0">
              <a:solidFill>
                <a:srgbClr val="000000">
                  <a:tint val="75000"/>
                </a:srgbClr>
              </a:solidFill>
              <a:uFillTx/>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contenido 2"/>
          <p:cNvSpPr>
            <a:spLocks noGrp="1"/>
          </p:cNvSpPr>
          <p:nvPr>
            <p:ph idx="1"/>
          </p:nvPr>
        </p:nvSpPr>
        <p:spPr>
          <a:xfrm>
            <a:off x="3887391" y="740569"/>
            <a:ext cx="4629150" cy="3655219"/>
          </a:xfrm>
        </p:spPr>
        <p:txBody>
          <a:bodyPr/>
          <a:lstStyle>
            <a:lvl1pPr>
              <a:defRPr sz="2400">
                <a:uFillTx/>
              </a:defRPr>
            </a:lvl1pPr>
            <a:lvl2pPr>
              <a:defRPr sz="2100">
                <a:uFillTx/>
              </a:defRPr>
            </a:lvl2pPr>
            <a:lvl3pPr>
              <a:defRPr sz="1800">
                <a:uFillTx/>
              </a:defRPr>
            </a:lvl3pPr>
            <a:lvl4pPr>
              <a:defRPr sz="1500">
                <a:uFillTx/>
              </a:defRPr>
            </a:lvl4pPr>
            <a:lvl5pPr>
              <a:defRPr sz="1500">
                <a:uFillTx/>
              </a:defRPr>
            </a:lvl5pPr>
            <a:lvl6pPr>
              <a:defRPr sz="1500">
                <a:uFillTx/>
              </a:defRPr>
            </a:lvl6pPr>
            <a:lvl7pPr>
              <a:defRPr sz="1500">
                <a:uFillTx/>
              </a:defRPr>
            </a:lvl7pPr>
            <a:lvl8pPr>
              <a:defRPr sz="1500">
                <a:uFillTx/>
              </a:defRPr>
            </a:lvl8pPr>
            <a:lvl9pPr>
              <a:defRPr sz="1500">
                <a:uFillTx/>
              </a:defRPr>
            </a:lvl9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B35122CB-BF89-4022-9761-5820F80AF078}" type="datetime1">
              <a:rPr lang="es-VE" smtClean="0">
                <a:solidFill>
                  <a:srgbClr val="000000">
                    <a:tint val="75000"/>
                  </a:srgbClr>
                </a:solidFill>
                <a:uFillTx/>
              </a:rPr>
              <a:pPr/>
              <a:t>23/6/2021</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posición de imagen 2"/>
          <p:cNvSpPr>
            <a:spLocks noGrp="1"/>
          </p:cNvSpPr>
          <p:nvPr>
            <p:ph type="pic" idx="1"/>
          </p:nvPr>
        </p:nvSpPr>
        <p:spPr>
          <a:xfrm>
            <a:off x="3887391" y="740569"/>
            <a:ext cx="4629150" cy="3655219"/>
          </a:xfrm>
        </p:spPr>
        <p:txBody>
          <a:bodyPr/>
          <a:lstStyle>
            <a:lvl1pPr marL="0" indent="0">
              <a:buNone/>
              <a:defRPr sz="2400">
                <a:uFillTx/>
              </a:defRPr>
            </a:lvl1pPr>
            <a:lvl2pPr marL="342900" indent="0">
              <a:buNone/>
              <a:defRPr sz="2100">
                <a:uFillTx/>
              </a:defRPr>
            </a:lvl2pPr>
            <a:lvl3pPr marL="685800" indent="0">
              <a:buNone/>
              <a:defRPr sz="1800">
                <a:uFillTx/>
              </a:defRPr>
            </a:lvl3pPr>
            <a:lvl4pPr marL="1028700" indent="0">
              <a:buNone/>
              <a:defRPr sz="1500">
                <a:uFillTx/>
              </a:defRPr>
            </a:lvl4pPr>
            <a:lvl5pPr marL="1371600" indent="0">
              <a:buNone/>
              <a:defRPr sz="1500">
                <a:uFillTx/>
              </a:defRPr>
            </a:lvl5pPr>
            <a:lvl6pPr marL="1714500" indent="0">
              <a:buNone/>
              <a:defRPr sz="1500">
                <a:uFillTx/>
              </a:defRPr>
            </a:lvl6pPr>
            <a:lvl7pPr marL="2057400" indent="0">
              <a:buNone/>
              <a:defRPr sz="1500">
                <a:uFillTx/>
              </a:defRPr>
            </a:lvl7pPr>
            <a:lvl8pPr marL="2400300" indent="0">
              <a:buNone/>
              <a:defRPr sz="1500">
                <a:uFillTx/>
              </a:defRPr>
            </a:lvl8pPr>
            <a:lvl9pPr marL="2743200" indent="0">
              <a:buNone/>
              <a:defRPr sz="1500">
                <a:uFillTx/>
              </a:defRPr>
            </a:lvl9pPr>
          </a:lstStyle>
          <a:p>
            <a:endParaRPr lang="es-VE" dirty="0">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75B37D4F-BFB7-437B-BFA4-402BB0FFCBAF}" type="datetime1">
              <a:rPr lang="es-VE" smtClean="0">
                <a:solidFill>
                  <a:srgbClr val="000000">
                    <a:tint val="75000"/>
                  </a:srgbClr>
                </a:solidFill>
                <a:uFillTx/>
              </a:rPr>
              <a:pPr/>
              <a:t>23/6/2021</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A689FBB6-C232-4AAB-A556-6334D1BCF5CD}" type="datetime1">
              <a:rPr lang="es-VE" smtClean="0">
                <a:solidFill>
                  <a:srgbClr val="000000">
                    <a:tint val="75000"/>
                  </a:srgbClr>
                </a:solidFill>
                <a:uFillTx/>
              </a:rPr>
              <a:pPr/>
              <a:t>23/6/2021</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a:xfrm>
            <a:off x="628650" y="273844"/>
            <a:ext cx="5800725" cy="4358879"/>
          </a:xfrm>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7733DD2C-B94E-4D4D-B2A2-8C3CB35117A1}" type="datetime1">
              <a:rPr lang="es-VE" smtClean="0">
                <a:solidFill>
                  <a:srgbClr val="000000">
                    <a:tint val="75000"/>
                  </a:srgbClr>
                </a:solidFill>
                <a:uFillTx/>
              </a:rPr>
              <a:pPr/>
              <a:t>23/6/2021</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23/6/2021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1"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71" b="0" i="0">
                <a:solidFill>
                  <a:schemeClr val="tx1"/>
                </a:solidFill>
                <a:uFillTx/>
                <a:latin typeface="Calibri Light"/>
                <a:cs typeface="Calibri Light"/>
              </a:defRPr>
            </a:lvl1pPr>
          </a:lstStyle>
          <a:p>
            <a:pPr marL="11207"/>
            <a:endParaRPr lang="en-US" spc="-5" dirty="0">
              <a:uFillTx/>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uFillTx/>
              </a:defRPr>
            </a:lvl1pPr>
          </a:lstStyle>
          <a:p>
            <a:fld id="{D16A3253-47B7-480A-8E15-14E0E17B1AF6}" type="datetime1">
              <a:rPr lang="en-US" smtClean="0">
                <a:uFillTx/>
              </a:rPr>
              <a:t>6/23/2021</a:t>
            </a:fld>
            <a:endParaRPr lang="en-US" dirty="0">
              <a:uFillTx/>
            </a:endParaRPr>
          </a:p>
        </p:txBody>
      </p:sp>
      <p:sp>
        <p:nvSpPr>
          <p:cNvPr id="4" name="Holder 4"/>
          <p:cNvSpPr>
            <a:spLocks noGrp="1"/>
          </p:cNvSpPr>
          <p:nvPr>
            <p:ph type="sldNum" sz="quarter" idx="7"/>
          </p:nvPr>
        </p:nvSpPr>
        <p:spPr/>
        <p:txBody>
          <a:bodyPr lIns="0" tIns="0" rIns="0" bIns="0"/>
          <a:lstStyle>
            <a:lvl1pPr>
              <a:defRPr sz="971" b="0" i="0">
                <a:solidFill>
                  <a:schemeClr val="tx1"/>
                </a:solidFill>
                <a:uFillTx/>
                <a:latin typeface="Calibri Light"/>
                <a:cs typeface="Calibri Light"/>
              </a:defRPr>
            </a:lvl1pPr>
          </a:lstStyle>
          <a:p>
            <a:pPr marL="11207"/>
            <a:r>
              <a:rPr lang="en-US" spc="-9" dirty="0">
                <a:uFillTx/>
              </a:rPr>
              <a:t>1</a:t>
            </a:r>
            <a:r>
              <a:rPr lang="en-US" spc="-18" dirty="0">
                <a:uFillTx/>
              </a:rPr>
              <a:t>-</a:t>
            </a:r>
            <a:fld id="{81D60167-4931-47E6-BA6A-407CBD079E47}" type="slidenum">
              <a:rPr smtClean="0">
                <a:uFillTx/>
              </a:rPr>
              <a:pPr marL="11207"/>
              <a:t>‹#›</a:t>
            </a:fld>
            <a:endParaRPr dirty="0">
              <a:uFillTx/>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lvl1pPr algn="ctr">
              <a:defRPr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23/6/2021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628650" y="1473199"/>
            <a:ext cx="7886700" cy="3294063"/>
          </a:xfrm>
        </p:spPr>
        <p:txBody>
          <a:bodyPr>
            <a:noAutofit/>
          </a:bodyPr>
          <a:lstStyle>
            <a:lvl1pPr>
              <a:defRPr sz="2800">
                <a:uFillTx/>
              </a:defRPr>
            </a:lvl1pPr>
            <a:lvl2pPr>
              <a:defRPr sz="2400">
                <a:uFillTx/>
              </a:defRPr>
            </a:lvl2pPr>
            <a:lvl3pPr>
              <a:defRPr sz="1800">
                <a:uFillTx/>
              </a:defRPr>
            </a:lvl3pPr>
            <a:lvl4pPr>
              <a:defRPr sz="1600">
                <a:uFillTx/>
              </a:defRPr>
            </a:lvl4pPr>
            <a:lvl5pPr>
              <a:defRPr sz="1600">
                <a:uFillTx/>
              </a:defRPr>
            </a:lvl5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3"/>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23/6/2021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4776716" cy="4767263"/>
          </a:xfrm>
          <a:solidFill>
            <a:srgbClr val="F7941D"/>
          </a:solidFill>
          <a:ln>
            <a:solidFill>
              <a:srgbClr val="F7941D"/>
            </a:solidFill>
          </a:ln>
        </p:spPr>
        <p:txBody>
          <a:bodyPr/>
          <a:lstStyle>
            <a:lvl1pPr algn="ctr">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23/6/2021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4776716" y="-2"/>
            <a:ext cx="4367284"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2554690" cy="4767263"/>
          </a:xfrm>
          <a:solidFill>
            <a:srgbClr val="F7941D"/>
          </a:solidFill>
          <a:ln>
            <a:solidFill>
              <a:srgbClr val="F7941D"/>
            </a:solidFill>
          </a:ln>
        </p:spPr>
        <p:txBody>
          <a:bodyPr/>
          <a:lstStyle>
            <a:lvl1pPr marL="0" indent="0" algn="ctr">
              <a:buFont typeface="Arial" panose="020B0604020202020204" pitchFamily="34" charset="0"/>
              <a:buNone/>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br>
              <a:rPr lang="es-ES" dirty="0">
                <a:uFillTx/>
              </a:rPr>
            </a:b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23/6/2021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2554690" y="-2"/>
            <a:ext cx="6589310"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uFillTx/>
              </a:defRPr>
            </a:lvl1p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uFillTx/>
              </a:defRPr>
            </a:lvl1pPr>
            <a:lvl2pPr marL="342900" indent="0">
              <a:buNone/>
              <a:defRPr sz="1500">
                <a:solidFill>
                  <a:schemeClr val="tx1">
                    <a:tint val="75000"/>
                  </a:schemeClr>
                </a:solidFill>
                <a:uFillTx/>
              </a:defRPr>
            </a:lvl2pPr>
            <a:lvl3pPr marL="685800" indent="0">
              <a:buNone/>
              <a:defRPr sz="1350">
                <a:solidFill>
                  <a:schemeClr val="tx1">
                    <a:tint val="75000"/>
                  </a:schemeClr>
                </a:solidFill>
                <a:uFillTx/>
              </a:defRPr>
            </a:lvl3pPr>
            <a:lvl4pPr marL="1028700" indent="0">
              <a:buNone/>
              <a:defRPr sz="1200">
                <a:solidFill>
                  <a:schemeClr val="tx1">
                    <a:tint val="75000"/>
                  </a:schemeClr>
                </a:solidFill>
                <a:uFillTx/>
              </a:defRPr>
            </a:lvl4pPr>
            <a:lvl5pPr marL="1371600" indent="0">
              <a:buNone/>
              <a:defRPr sz="1200">
                <a:solidFill>
                  <a:schemeClr val="tx1">
                    <a:tint val="75000"/>
                  </a:schemeClr>
                </a:solidFill>
                <a:uFillTx/>
              </a:defRPr>
            </a:lvl5pPr>
            <a:lvl6pPr marL="1714500" indent="0">
              <a:buNone/>
              <a:defRPr sz="1200">
                <a:solidFill>
                  <a:schemeClr val="tx1">
                    <a:tint val="75000"/>
                  </a:schemeClr>
                </a:solidFill>
                <a:uFillTx/>
              </a:defRPr>
            </a:lvl6pPr>
            <a:lvl7pPr marL="2057400" indent="0">
              <a:buNone/>
              <a:defRPr sz="1200">
                <a:solidFill>
                  <a:schemeClr val="tx1">
                    <a:tint val="75000"/>
                  </a:schemeClr>
                </a:solidFill>
                <a:uFillTx/>
              </a:defRPr>
            </a:lvl7pPr>
            <a:lvl8pPr marL="2400300" indent="0">
              <a:buNone/>
              <a:defRPr sz="1200">
                <a:solidFill>
                  <a:schemeClr val="tx1">
                    <a:tint val="75000"/>
                  </a:schemeClr>
                </a:solidFill>
                <a:uFillTx/>
              </a:defRPr>
            </a:lvl8pPr>
            <a:lvl9pPr marL="2743200" indent="0">
              <a:buNone/>
              <a:defRPr sz="1200">
                <a:solidFill>
                  <a:schemeClr val="tx1">
                    <a:tint val="75000"/>
                  </a:schemeClr>
                </a:solidFill>
                <a:uFillTx/>
              </a:defRPr>
            </a:lvl9pPr>
          </a:lstStyle>
          <a:p>
            <a:pPr lvl="0"/>
            <a:r>
              <a:rPr lang="es-ES">
                <a:uFillTx/>
              </a:rPr>
              <a:t>Haga clic para modificar el estilo de texto del patrón</a:t>
            </a:r>
          </a:p>
        </p:txBody>
      </p:sp>
      <p:sp>
        <p:nvSpPr>
          <p:cNvPr id="4" name="Marcador de fecha 3"/>
          <p:cNvSpPr>
            <a:spLocks noGrp="1"/>
          </p:cNvSpPr>
          <p:nvPr>
            <p:ph type="dt" sz="half" idx="10"/>
          </p:nvPr>
        </p:nvSpPr>
        <p:spPr/>
        <p:txBody>
          <a:bodyPr/>
          <a:lstStyle/>
          <a:p>
            <a:fld id="{8D023367-08F5-44F9-8584-69CC34AF4FE1}" type="datetime1">
              <a:rPr lang="es-VE" smtClean="0">
                <a:solidFill>
                  <a:srgbClr val="000000">
                    <a:tint val="75000"/>
                  </a:srgbClr>
                </a:solidFill>
                <a:uFillTx/>
              </a:rPr>
              <a:pPr/>
              <a:t>23/6/2021</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contenido 2"/>
          <p:cNvSpPr>
            <a:spLocks noGrp="1"/>
          </p:cNvSpPr>
          <p:nvPr>
            <p:ph sz="half" idx="1"/>
          </p:nvPr>
        </p:nvSpPr>
        <p:spPr>
          <a:xfrm>
            <a:off x="6286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contenido 3"/>
          <p:cNvSpPr>
            <a:spLocks noGrp="1"/>
          </p:cNvSpPr>
          <p:nvPr>
            <p:ph sz="half" idx="2"/>
          </p:nvPr>
        </p:nvSpPr>
        <p:spPr>
          <a:xfrm>
            <a:off x="46291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fecha 4"/>
          <p:cNvSpPr>
            <a:spLocks noGrp="1"/>
          </p:cNvSpPr>
          <p:nvPr>
            <p:ph type="dt" sz="half" idx="10"/>
          </p:nvPr>
        </p:nvSpPr>
        <p:spPr/>
        <p:txBody>
          <a:bodyPr/>
          <a:lstStyle/>
          <a:p>
            <a:fld id="{B358D4C4-E459-4745-8063-478FDD039414}" type="datetime1">
              <a:rPr lang="es-VE" smtClean="0">
                <a:solidFill>
                  <a:srgbClr val="000000">
                    <a:tint val="75000"/>
                  </a:srgbClr>
                </a:solidFill>
                <a:uFillTx/>
              </a:rPr>
              <a:pPr/>
              <a:t>23/6/2021</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9842" y="1260872"/>
            <a:ext cx="3868340"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4" name="Marcador de contenido 3"/>
          <p:cNvSpPr>
            <a:spLocks noGrp="1"/>
          </p:cNvSpPr>
          <p:nvPr>
            <p:ph sz="half" idx="2"/>
          </p:nvPr>
        </p:nvSpPr>
        <p:spPr>
          <a:xfrm>
            <a:off x="629842" y="1878806"/>
            <a:ext cx="3868340"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texto 4"/>
          <p:cNvSpPr>
            <a:spLocks noGrp="1"/>
          </p:cNvSpPr>
          <p:nvPr>
            <p:ph type="body" sz="quarter" idx="3"/>
          </p:nvPr>
        </p:nvSpPr>
        <p:spPr>
          <a:xfrm>
            <a:off x="4629150" y="1260872"/>
            <a:ext cx="3887391"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6" name="Marcador de contenido 5"/>
          <p:cNvSpPr>
            <a:spLocks noGrp="1"/>
          </p:cNvSpPr>
          <p:nvPr>
            <p:ph sz="quarter" idx="4"/>
          </p:nvPr>
        </p:nvSpPr>
        <p:spPr>
          <a:xfrm>
            <a:off x="4629150" y="1878806"/>
            <a:ext cx="3887391"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7" name="Marcador de fecha 6"/>
          <p:cNvSpPr>
            <a:spLocks noGrp="1"/>
          </p:cNvSpPr>
          <p:nvPr>
            <p:ph type="dt" sz="half" idx="10"/>
          </p:nvPr>
        </p:nvSpPr>
        <p:spPr/>
        <p:txBody>
          <a:bodyPr/>
          <a:lstStyle/>
          <a:p>
            <a:fld id="{CB7EC5A0-CD80-44D7-8AB7-21CED25AC859}" type="datetime1">
              <a:rPr lang="es-VE" smtClean="0">
                <a:solidFill>
                  <a:srgbClr val="000000">
                    <a:tint val="75000"/>
                  </a:srgbClr>
                </a:solidFill>
                <a:uFillTx/>
              </a:rPr>
              <a:pPr/>
              <a:t>23/6/2021</a:t>
            </a:fld>
            <a:endParaRPr lang="es-VE" dirty="0">
              <a:solidFill>
                <a:srgbClr val="000000">
                  <a:tint val="75000"/>
                </a:srgbClr>
              </a:solidFill>
              <a:uFillTx/>
            </a:endParaRPr>
          </a:p>
        </p:txBody>
      </p:sp>
      <p:sp>
        <p:nvSpPr>
          <p:cNvPr id="8" name="Marcador de pie de página 7"/>
          <p:cNvSpPr>
            <a:spLocks noGrp="1"/>
          </p:cNvSpPr>
          <p:nvPr>
            <p:ph type="ftr" sz="quarter" idx="11"/>
          </p:nvPr>
        </p:nvSpPr>
        <p:spPr/>
        <p:txBody>
          <a:bodyPr/>
          <a:lstStyle/>
          <a:p>
            <a:endParaRPr lang="es-VE" dirty="0">
              <a:solidFill>
                <a:srgbClr val="000000">
                  <a:tint val="75000"/>
                </a:srgbClr>
              </a:solidFill>
              <a:uFillTx/>
            </a:endParaRPr>
          </a:p>
        </p:txBody>
      </p:sp>
      <p:sp>
        <p:nvSpPr>
          <p:cNvPr id="9" name="Marcador de número de diapositiva 8"/>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fld id="{0AB4C646-EB18-4AE9-9C98-72E9FDB51408}" type="datetime1">
              <a:rPr lang="es-VE" smtClean="0">
                <a:solidFill>
                  <a:srgbClr val="000000">
                    <a:tint val="75000"/>
                  </a:srgbClr>
                </a:solidFill>
                <a:uFillTx/>
              </a:rPr>
              <a:pPr/>
              <a:t>23/6/2021</a:t>
            </a:fld>
            <a:endParaRPr lang="es-VE" dirty="0">
              <a:solidFill>
                <a:srgbClr val="000000">
                  <a:tint val="75000"/>
                </a:srgbClr>
              </a:solidFill>
              <a:uFillTx/>
            </a:endParaRPr>
          </a:p>
        </p:txBody>
      </p:sp>
      <p:sp>
        <p:nvSpPr>
          <p:cNvPr id="4" name="Marcador de pie de página 3"/>
          <p:cNvSpPr>
            <a:spLocks noGrp="1"/>
          </p:cNvSpPr>
          <p:nvPr>
            <p:ph type="ftr" sz="quarter" idx="11"/>
          </p:nvPr>
        </p:nvSpPr>
        <p:spPr/>
        <p:txBody>
          <a:bodyPr/>
          <a:lstStyle/>
          <a:p>
            <a:endParaRPr lang="es-VE" dirty="0">
              <a:solidFill>
                <a:srgbClr val="000000">
                  <a:tint val="75000"/>
                </a:srgbClr>
              </a:solidFill>
              <a:uFillTx/>
            </a:endParaRPr>
          </a:p>
        </p:txBody>
      </p:sp>
      <p:sp>
        <p:nvSpPr>
          <p:cNvPr id="5" name="Marcador de número de diapositiva 4"/>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uFillTx/>
              </a:defRPr>
            </a:lvl1p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23/6/2021</a:t>
            </a:fld>
            <a:endParaRPr lang="es-VE" kern="1200" dirty="0">
              <a:solidFill>
                <a:srgbClr val="000000">
                  <a:tint val="75000"/>
                </a:srgbClr>
              </a:solidFill>
              <a:uFillTx/>
              <a:latin typeface="Palatino Linotype"/>
              <a:ea typeface="+mn-ea"/>
              <a:cs typeface="+mn-cs"/>
            </a:endParaRPr>
          </a:p>
        </p:txBody>
      </p:sp>
      <p:sp>
        <p:nvSpPr>
          <p:cNvPr id="5" name="Marcador de pie de página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uFillTx/>
              </a:defRPr>
            </a:lvl1pPr>
          </a:lstStyle>
          <a:p>
            <a:pPr>
              <a:buFontTx/>
              <a:buNone/>
            </a:pPr>
            <a:endParaRPr lang="es-VE" kern="1200" dirty="0">
              <a:solidFill>
                <a:srgbClr val="000000">
                  <a:tint val="75000"/>
                </a:srgbClr>
              </a:solidFill>
              <a:uFillTx/>
              <a:latin typeface="Palatino Linotype"/>
              <a:ea typeface="+mn-ea"/>
              <a:cs typeface="+mn-cs"/>
            </a:endParaRPr>
          </a:p>
        </p:txBody>
      </p:sp>
      <p:sp>
        <p:nvSpPr>
          <p:cNvPr id="6"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uFillTx/>
              </a:defRPr>
            </a:lvl1p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uFillTx/>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uFillTx/>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uFillTx/>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9pPr>
    </p:bodyStyle>
    <p:otherStyle>
      <a:defPPr>
        <a:defRPr lang="es-VE">
          <a:uFillTx/>
        </a:defRPr>
      </a:defPPr>
      <a:lvl1pPr marL="0" algn="l" defTabSz="685800" rtl="0" eaLnBrk="1" latinLnBrk="0" hangingPunct="1">
        <a:defRPr sz="1350" kern="1200">
          <a:solidFill>
            <a:schemeClr val="tx1"/>
          </a:solidFill>
          <a:uFillTx/>
          <a:latin typeface="+mn-lt"/>
          <a:ea typeface="+mn-ea"/>
          <a:cs typeface="+mn-cs"/>
        </a:defRPr>
      </a:lvl1pPr>
      <a:lvl2pPr marL="342900" algn="l" defTabSz="685800" rtl="0" eaLnBrk="1" latinLnBrk="0" hangingPunct="1">
        <a:defRPr sz="1350" kern="1200">
          <a:solidFill>
            <a:schemeClr val="tx1"/>
          </a:solidFill>
          <a:uFillTx/>
          <a:latin typeface="+mn-lt"/>
          <a:ea typeface="+mn-ea"/>
          <a:cs typeface="+mn-cs"/>
        </a:defRPr>
      </a:lvl2pPr>
      <a:lvl3pPr marL="685800" algn="l" defTabSz="685800" rtl="0" eaLnBrk="1" latinLnBrk="0" hangingPunct="1">
        <a:defRPr sz="1350" kern="1200">
          <a:solidFill>
            <a:schemeClr val="tx1"/>
          </a:solidFill>
          <a:uFillTx/>
          <a:latin typeface="+mn-lt"/>
          <a:ea typeface="+mn-ea"/>
          <a:cs typeface="+mn-cs"/>
        </a:defRPr>
      </a:lvl3pPr>
      <a:lvl4pPr marL="1028700" algn="l" defTabSz="685800" rtl="0" eaLnBrk="1" latinLnBrk="0" hangingPunct="1">
        <a:defRPr sz="1350" kern="1200">
          <a:solidFill>
            <a:schemeClr val="tx1"/>
          </a:solidFill>
          <a:uFillTx/>
          <a:latin typeface="+mn-lt"/>
          <a:ea typeface="+mn-ea"/>
          <a:cs typeface="+mn-cs"/>
        </a:defRPr>
      </a:lvl4pPr>
      <a:lvl5pPr marL="1371600" algn="l" defTabSz="685800" rtl="0" eaLnBrk="1" latinLnBrk="0" hangingPunct="1">
        <a:defRPr sz="1350" kern="1200">
          <a:solidFill>
            <a:schemeClr val="tx1"/>
          </a:solidFill>
          <a:uFillTx/>
          <a:latin typeface="+mn-lt"/>
          <a:ea typeface="+mn-ea"/>
          <a:cs typeface="+mn-cs"/>
        </a:defRPr>
      </a:lvl5pPr>
      <a:lvl6pPr marL="1714500" algn="l" defTabSz="685800" rtl="0" eaLnBrk="1" latinLnBrk="0" hangingPunct="1">
        <a:defRPr sz="1350" kern="1200">
          <a:solidFill>
            <a:schemeClr val="tx1"/>
          </a:solidFill>
          <a:uFillTx/>
          <a:latin typeface="+mn-lt"/>
          <a:ea typeface="+mn-ea"/>
          <a:cs typeface="+mn-cs"/>
        </a:defRPr>
      </a:lvl6pPr>
      <a:lvl7pPr marL="2057400" algn="l" defTabSz="685800" rtl="0" eaLnBrk="1" latinLnBrk="0" hangingPunct="1">
        <a:defRPr sz="1350" kern="1200">
          <a:solidFill>
            <a:schemeClr val="tx1"/>
          </a:solidFill>
          <a:uFillTx/>
          <a:latin typeface="+mn-lt"/>
          <a:ea typeface="+mn-ea"/>
          <a:cs typeface="+mn-cs"/>
        </a:defRPr>
      </a:lvl7pPr>
      <a:lvl8pPr marL="2400300" algn="l" defTabSz="685800" rtl="0" eaLnBrk="1" latinLnBrk="0" hangingPunct="1">
        <a:defRPr sz="1350" kern="1200">
          <a:solidFill>
            <a:schemeClr val="tx1"/>
          </a:solidFill>
          <a:uFillTx/>
          <a:latin typeface="+mn-lt"/>
          <a:ea typeface="+mn-ea"/>
          <a:cs typeface="+mn-cs"/>
        </a:defRPr>
      </a:lvl8pPr>
      <a:lvl9pPr marL="2743200" algn="l" defTabSz="685800" rtl="0" eaLnBrk="1" latinLnBrk="0" hangingPunct="1">
        <a:defRPr sz="135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0"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kern="1200" dirty="0">
              <a:solidFill>
                <a:srgbClr val="FFFFFF"/>
              </a:solidFill>
              <a:uFillTx/>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0" y="387508"/>
            <a:ext cx="9144000" cy="3086101"/>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algn="ctr">
              <a:lnSpc>
                <a:spcPct val="100000"/>
              </a:lnSpc>
              <a:spcBef>
                <a:spcPts val="105"/>
              </a:spcBef>
              <a:buClrTx/>
            </a:pPr>
            <a:r>
              <a:rPr lang="en-US" sz="6600" b="1" dirty="0">
                <a:solidFill>
                  <a:schemeClr val="bg1"/>
                </a:solidFill>
              </a:rPr>
              <a:t>Customizing</a:t>
            </a:r>
          </a:p>
          <a:p>
            <a:pPr marL="12700" algn="ctr">
              <a:lnSpc>
                <a:spcPct val="100000"/>
              </a:lnSpc>
              <a:spcBef>
                <a:spcPts val="105"/>
              </a:spcBef>
              <a:buClrTx/>
            </a:pPr>
            <a:r>
              <a:rPr lang="en-US" sz="6600" b="1" dirty="0">
                <a:solidFill>
                  <a:schemeClr val="bg1"/>
                </a:solidFill>
              </a:rPr>
              <a:t> and organizing</a:t>
            </a:r>
          </a:p>
          <a:p>
            <a:pPr marL="12700" algn="ctr">
              <a:lnSpc>
                <a:spcPct val="100000"/>
              </a:lnSpc>
              <a:spcBef>
                <a:spcPts val="105"/>
              </a:spcBef>
              <a:buClrTx/>
            </a:pPr>
            <a:r>
              <a:rPr lang="en-US" sz="6600" b="1" dirty="0">
                <a:solidFill>
                  <a:schemeClr val="bg1"/>
                </a:solidFill>
              </a:rPr>
              <a:t> </a:t>
            </a:r>
            <a:r>
              <a:rPr lang="en-US" sz="6600" b="1" dirty="0" err="1">
                <a:solidFill>
                  <a:schemeClr val="bg1"/>
                </a:solidFill>
              </a:rPr>
              <a:t>GraphQL</a:t>
            </a:r>
            <a:r>
              <a:rPr lang="en-US" sz="6600" b="1" dirty="0">
                <a:solidFill>
                  <a:schemeClr val="bg1"/>
                </a:solidFill>
              </a:rPr>
              <a:t> operations</a:t>
            </a:r>
          </a:p>
        </p:txBody>
      </p:sp>
    </p:spTree>
    <p:extLst>
      <p:ext uri="{BB962C8B-B14F-4D97-AF65-F5344CB8AC3E}">
        <p14:creationId xmlns:p14="http://schemas.microsoft.com/office/powerpoint/2010/main" val="115616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 Ordering records returned by a list field</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8" y="1286753"/>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Query to retrieve the first 10 repositories when they are ordered alphabetically by name.</a:t>
            </a:r>
          </a:p>
        </p:txBody>
      </p:sp>
      <p:pic>
        <p:nvPicPr>
          <p:cNvPr id="3" name="Picture 2">
            <a:extLst>
              <a:ext uri="{FF2B5EF4-FFF2-40B4-BE49-F238E27FC236}">
                <a16:creationId xmlns:a16="http://schemas.microsoft.com/office/drawing/2014/main" id="{F324A95E-E3E8-4094-8801-6643FADB162B}"/>
              </a:ext>
            </a:extLst>
          </p:cNvPr>
          <p:cNvPicPr>
            <a:picLocks noChangeAspect="1"/>
          </p:cNvPicPr>
          <p:nvPr/>
        </p:nvPicPr>
        <p:blipFill>
          <a:blip r:embed="rId3"/>
          <a:stretch>
            <a:fillRect/>
          </a:stretch>
        </p:blipFill>
        <p:spPr>
          <a:xfrm>
            <a:off x="1023937" y="2373668"/>
            <a:ext cx="7096125" cy="1943100"/>
          </a:xfrm>
          <a:prstGeom prst="rect">
            <a:avLst/>
          </a:prstGeom>
        </p:spPr>
      </p:pic>
    </p:spTree>
    <p:extLst>
      <p:ext uri="{BB962C8B-B14F-4D97-AF65-F5344CB8AC3E}">
        <p14:creationId xmlns:p14="http://schemas.microsoft.com/office/powerpoint/2010/main" val="606048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 Ordering records returned by a list field</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510737"/>
            <a:ext cx="7596822"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Here is one query you can use to do that</a:t>
            </a:r>
          </a:p>
        </p:txBody>
      </p:sp>
      <p:pic>
        <p:nvPicPr>
          <p:cNvPr id="3" name="Picture 2">
            <a:extLst>
              <a:ext uri="{FF2B5EF4-FFF2-40B4-BE49-F238E27FC236}">
                <a16:creationId xmlns:a16="http://schemas.microsoft.com/office/drawing/2014/main" id="{33589853-342C-427C-8169-5B325D933632}"/>
              </a:ext>
            </a:extLst>
          </p:cNvPr>
          <p:cNvPicPr>
            <a:picLocks noChangeAspect="1"/>
          </p:cNvPicPr>
          <p:nvPr/>
        </p:nvPicPr>
        <p:blipFill>
          <a:blip r:embed="rId3"/>
          <a:stretch>
            <a:fillRect/>
          </a:stretch>
        </p:blipFill>
        <p:spPr>
          <a:xfrm>
            <a:off x="714375" y="2208052"/>
            <a:ext cx="7715250" cy="1905000"/>
          </a:xfrm>
          <a:prstGeom prst="rect">
            <a:avLst/>
          </a:prstGeom>
        </p:spPr>
      </p:pic>
    </p:spTree>
    <p:extLst>
      <p:ext uri="{BB962C8B-B14F-4D97-AF65-F5344CB8AC3E}">
        <p14:creationId xmlns:p14="http://schemas.microsoft.com/office/powerpoint/2010/main" val="1385933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 Paginating through a list of records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590235" y="1411647"/>
            <a:ext cx="7963529"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you need to retrieve a page of records, in addition to specifying a limit, you need to specify an offset. </a:t>
            </a:r>
          </a:p>
          <a:p>
            <a:pPr marL="342900" indent="-342900">
              <a:buFont typeface="Arial" panose="020B0604020202020204" pitchFamily="34" charset="0"/>
              <a:buChar char="•"/>
            </a:pPr>
            <a:r>
              <a:rPr lang="en-US" sz="2400" dirty="0"/>
              <a:t>In the GitHub API, you can use the field arguments after and before to offset the results returned by the arguments first and last, respectively. </a:t>
            </a:r>
          </a:p>
          <a:p>
            <a:pPr marL="342900" indent="-342900">
              <a:buFont typeface="Arial" panose="020B0604020202020204" pitchFamily="34" charset="0"/>
              <a:buChar char="•"/>
            </a:pPr>
            <a:r>
              <a:rPr lang="en-US" sz="2400" dirty="0"/>
              <a:t>To use these arguments, you need to work with node identifiers, which are different than database record identifiers. </a:t>
            </a:r>
          </a:p>
        </p:txBody>
      </p:sp>
    </p:spTree>
    <p:extLst>
      <p:ext uri="{BB962C8B-B14F-4D97-AF65-F5344CB8AC3E}">
        <p14:creationId xmlns:p14="http://schemas.microsoft.com/office/powerpoint/2010/main" val="761720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 Paginating through a list of records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037431"/>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Here is a query that includes cursor values through the edges field.</a:t>
            </a:r>
          </a:p>
        </p:txBody>
      </p:sp>
      <p:pic>
        <p:nvPicPr>
          <p:cNvPr id="3" name="Picture 2">
            <a:extLst>
              <a:ext uri="{FF2B5EF4-FFF2-40B4-BE49-F238E27FC236}">
                <a16:creationId xmlns:a16="http://schemas.microsoft.com/office/drawing/2014/main" id="{8642CCB6-5FB5-4E68-8C90-7F427372735B}"/>
              </a:ext>
            </a:extLst>
          </p:cNvPr>
          <p:cNvPicPr>
            <a:picLocks noChangeAspect="1"/>
          </p:cNvPicPr>
          <p:nvPr/>
        </p:nvPicPr>
        <p:blipFill>
          <a:blip r:embed="rId3"/>
          <a:stretch>
            <a:fillRect/>
          </a:stretch>
        </p:blipFill>
        <p:spPr>
          <a:xfrm>
            <a:off x="709612" y="1897012"/>
            <a:ext cx="7724775" cy="2667000"/>
          </a:xfrm>
          <a:prstGeom prst="rect">
            <a:avLst/>
          </a:prstGeom>
        </p:spPr>
      </p:pic>
    </p:spTree>
    <p:extLst>
      <p:ext uri="{BB962C8B-B14F-4D97-AF65-F5344CB8AC3E}">
        <p14:creationId xmlns:p14="http://schemas.microsoft.com/office/powerpoint/2010/main" val="1202120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 Paginating through a list of records</a:t>
            </a:r>
            <a:endParaRPr lang="en-US" sz="3200" dirty="0"/>
          </a:p>
        </p:txBody>
      </p:sp>
      <p:pic>
        <p:nvPicPr>
          <p:cNvPr id="3" name="Picture 2">
            <a:extLst>
              <a:ext uri="{FF2B5EF4-FFF2-40B4-BE49-F238E27FC236}">
                <a16:creationId xmlns:a16="http://schemas.microsoft.com/office/drawing/2014/main" id="{0DB3E89B-E2A5-4B85-A528-131528537176}"/>
              </a:ext>
            </a:extLst>
          </p:cNvPr>
          <p:cNvPicPr>
            <a:picLocks noChangeAspect="1"/>
          </p:cNvPicPr>
          <p:nvPr/>
        </p:nvPicPr>
        <p:blipFill>
          <a:blip r:embed="rId3"/>
          <a:stretch>
            <a:fillRect/>
          </a:stretch>
        </p:blipFill>
        <p:spPr>
          <a:xfrm>
            <a:off x="866775" y="1149782"/>
            <a:ext cx="7410450" cy="3324225"/>
          </a:xfrm>
          <a:prstGeom prst="rect">
            <a:avLst/>
          </a:prstGeom>
        </p:spPr>
      </p:pic>
    </p:spTree>
    <p:extLst>
      <p:ext uri="{BB962C8B-B14F-4D97-AF65-F5344CB8AC3E}">
        <p14:creationId xmlns:p14="http://schemas.microsoft.com/office/powerpoint/2010/main" val="1581998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a:t>
            </a:fld>
            <a:endParaRPr dirty="0">
              <a:uFillTx/>
              <a:latin typeface="Calibri Light"/>
              <a:cs typeface="Calibri Light"/>
            </a:endParaRPr>
          </a:p>
        </p:txBody>
      </p:sp>
      <p:pic>
        <p:nvPicPr>
          <p:cNvPr id="3" name="Picture 2">
            <a:extLst>
              <a:ext uri="{FF2B5EF4-FFF2-40B4-BE49-F238E27FC236}">
                <a16:creationId xmlns:a16="http://schemas.microsoft.com/office/drawing/2014/main" id="{9DD71472-963F-4027-8038-D22442A3B652}"/>
              </a:ext>
            </a:extLst>
          </p:cNvPr>
          <p:cNvPicPr>
            <a:picLocks noChangeAspect="1"/>
          </p:cNvPicPr>
          <p:nvPr/>
        </p:nvPicPr>
        <p:blipFill>
          <a:blip r:embed="rId3"/>
          <a:stretch>
            <a:fillRect/>
          </a:stretch>
        </p:blipFill>
        <p:spPr>
          <a:xfrm>
            <a:off x="415878" y="76200"/>
            <a:ext cx="8312243" cy="4618892"/>
          </a:xfrm>
          <a:prstGeom prst="rect">
            <a:avLst/>
          </a:prstGeom>
        </p:spPr>
      </p:pic>
    </p:spTree>
    <p:extLst>
      <p:ext uri="{BB962C8B-B14F-4D97-AF65-F5344CB8AC3E}">
        <p14:creationId xmlns:p14="http://schemas.microsoft.com/office/powerpoint/2010/main" val="1921611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Searching and filtering</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016259"/>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 query that uses a search term within the projects relation to return the Twitter Bootstrap projects that start with v4.1.</a:t>
            </a:r>
          </a:p>
        </p:txBody>
      </p:sp>
      <p:grpSp>
        <p:nvGrpSpPr>
          <p:cNvPr id="6" name="Group 5">
            <a:extLst>
              <a:ext uri="{FF2B5EF4-FFF2-40B4-BE49-F238E27FC236}">
                <a16:creationId xmlns:a16="http://schemas.microsoft.com/office/drawing/2014/main" id="{9CD2AA62-9058-4E08-B2F2-C3236815E8CC}"/>
              </a:ext>
            </a:extLst>
          </p:cNvPr>
          <p:cNvGrpSpPr/>
          <p:nvPr/>
        </p:nvGrpSpPr>
        <p:grpSpPr>
          <a:xfrm>
            <a:off x="1423107" y="2181666"/>
            <a:ext cx="6297786" cy="2380636"/>
            <a:chOff x="1423107" y="2762864"/>
            <a:chExt cx="6297786" cy="2380636"/>
          </a:xfrm>
        </p:grpSpPr>
        <p:pic>
          <p:nvPicPr>
            <p:cNvPr id="3" name="Picture 2">
              <a:extLst>
                <a:ext uri="{FF2B5EF4-FFF2-40B4-BE49-F238E27FC236}">
                  <a16:creationId xmlns:a16="http://schemas.microsoft.com/office/drawing/2014/main" id="{63B42969-822F-4FA8-8ED3-7A5BB713975E}"/>
                </a:ext>
              </a:extLst>
            </p:cNvPr>
            <p:cNvPicPr>
              <a:picLocks noChangeAspect="1"/>
            </p:cNvPicPr>
            <p:nvPr/>
          </p:nvPicPr>
          <p:blipFill rotWithShape="1">
            <a:blip r:embed="rId3"/>
            <a:srcRect t="69964"/>
            <a:stretch/>
          </p:blipFill>
          <p:spPr>
            <a:xfrm>
              <a:off x="1423107" y="3598606"/>
              <a:ext cx="6297786" cy="1544894"/>
            </a:xfrm>
            <a:prstGeom prst="rect">
              <a:avLst/>
            </a:prstGeom>
          </p:spPr>
        </p:pic>
        <p:pic>
          <p:nvPicPr>
            <p:cNvPr id="7" name="Picture 6">
              <a:extLst>
                <a:ext uri="{FF2B5EF4-FFF2-40B4-BE49-F238E27FC236}">
                  <a16:creationId xmlns:a16="http://schemas.microsoft.com/office/drawing/2014/main" id="{4577D558-0728-4165-8E0F-17CDBD17D7B8}"/>
                </a:ext>
              </a:extLst>
            </p:cNvPr>
            <p:cNvPicPr>
              <a:picLocks noChangeAspect="1"/>
            </p:cNvPicPr>
            <p:nvPr/>
          </p:nvPicPr>
          <p:blipFill rotWithShape="1">
            <a:blip r:embed="rId3"/>
            <a:srcRect b="83752"/>
            <a:stretch/>
          </p:blipFill>
          <p:spPr>
            <a:xfrm>
              <a:off x="1423107" y="2762864"/>
              <a:ext cx="6297786" cy="835742"/>
            </a:xfrm>
            <a:prstGeom prst="rect">
              <a:avLst/>
            </a:prstGeom>
          </p:spPr>
        </p:pic>
      </p:grpSp>
    </p:spTree>
    <p:extLst>
      <p:ext uri="{BB962C8B-B14F-4D97-AF65-F5344CB8AC3E}">
        <p14:creationId xmlns:p14="http://schemas.microsoft.com/office/powerpoint/2010/main" val="3014018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Searching and filtering</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04871"/>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To list only the repositories that you own, you can use the affiliations field argument. </a:t>
            </a:r>
          </a:p>
        </p:txBody>
      </p:sp>
      <p:pic>
        <p:nvPicPr>
          <p:cNvPr id="3" name="Picture 2">
            <a:extLst>
              <a:ext uri="{FF2B5EF4-FFF2-40B4-BE49-F238E27FC236}">
                <a16:creationId xmlns:a16="http://schemas.microsoft.com/office/drawing/2014/main" id="{C9AC70A8-7287-4BD9-AFA6-5DE04501D8A6}"/>
              </a:ext>
            </a:extLst>
          </p:cNvPr>
          <p:cNvPicPr>
            <a:picLocks noChangeAspect="1"/>
          </p:cNvPicPr>
          <p:nvPr/>
        </p:nvPicPr>
        <p:blipFill>
          <a:blip r:embed="rId3"/>
          <a:stretch>
            <a:fillRect/>
          </a:stretch>
        </p:blipFill>
        <p:spPr>
          <a:xfrm>
            <a:off x="1209675" y="1975743"/>
            <a:ext cx="6724650" cy="2543175"/>
          </a:xfrm>
          <a:prstGeom prst="rect">
            <a:avLst/>
          </a:prstGeom>
        </p:spPr>
      </p:pic>
    </p:spTree>
    <p:extLst>
      <p:ext uri="{BB962C8B-B14F-4D97-AF65-F5344CB8AC3E}">
        <p14:creationId xmlns:p14="http://schemas.microsoft.com/office/powerpoint/2010/main" val="489960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 Providing input for mutations</a:t>
            </a:r>
            <a:endParaRPr lang="en-US" sz="3200" dirty="0"/>
          </a:p>
        </p:txBody>
      </p:sp>
      <p:pic>
        <p:nvPicPr>
          <p:cNvPr id="3" name="Picture 2">
            <a:extLst>
              <a:ext uri="{FF2B5EF4-FFF2-40B4-BE49-F238E27FC236}">
                <a16:creationId xmlns:a16="http://schemas.microsoft.com/office/drawing/2014/main" id="{70B3083A-B6AD-4FF5-848E-48A15401D2A5}"/>
              </a:ext>
            </a:extLst>
          </p:cNvPr>
          <p:cNvPicPr>
            <a:picLocks noChangeAspect="1"/>
          </p:cNvPicPr>
          <p:nvPr/>
        </p:nvPicPr>
        <p:blipFill>
          <a:blip r:embed="rId3"/>
          <a:stretch>
            <a:fillRect/>
          </a:stretch>
        </p:blipFill>
        <p:spPr>
          <a:xfrm>
            <a:off x="294967" y="1858467"/>
            <a:ext cx="8554065" cy="2123349"/>
          </a:xfrm>
          <a:prstGeom prst="rect">
            <a:avLst/>
          </a:prstGeom>
        </p:spPr>
      </p:pic>
    </p:spTree>
    <p:extLst>
      <p:ext uri="{BB962C8B-B14F-4D97-AF65-F5344CB8AC3E}">
        <p14:creationId xmlns:p14="http://schemas.microsoft.com/office/powerpoint/2010/main" val="3871268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Renaming fields with aliases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141405"/>
            <a:ext cx="8002858"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Let’s say you are developing the profile page in GitHub. </a:t>
            </a:r>
          </a:p>
          <a:p>
            <a:pPr marL="342900" indent="-342900">
              <a:buFont typeface="Arial" panose="020B0604020202020204" pitchFamily="34" charset="0"/>
              <a:buChar char="•"/>
            </a:pPr>
            <a:r>
              <a:rPr lang="en-US" sz="2400" dirty="0"/>
              <a:t>Here is a query to retrieve partial profile information for a GitHub user</a:t>
            </a:r>
          </a:p>
        </p:txBody>
      </p:sp>
      <p:pic>
        <p:nvPicPr>
          <p:cNvPr id="3" name="Picture 2">
            <a:extLst>
              <a:ext uri="{FF2B5EF4-FFF2-40B4-BE49-F238E27FC236}">
                <a16:creationId xmlns:a16="http://schemas.microsoft.com/office/drawing/2014/main" id="{D98E3B68-3B56-443C-9503-45B468AFB9B9}"/>
              </a:ext>
            </a:extLst>
          </p:cNvPr>
          <p:cNvPicPr>
            <a:picLocks noChangeAspect="1"/>
          </p:cNvPicPr>
          <p:nvPr/>
        </p:nvPicPr>
        <p:blipFill>
          <a:blip r:embed="rId3"/>
          <a:stretch>
            <a:fillRect/>
          </a:stretch>
        </p:blipFill>
        <p:spPr>
          <a:xfrm>
            <a:off x="1619250" y="2577384"/>
            <a:ext cx="5905500" cy="1905000"/>
          </a:xfrm>
          <a:prstGeom prst="rect">
            <a:avLst/>
          </a:prstGeom>
        </p:spPr>
      </p:pic>
    </p:spTree>
    <p:extLst>
      <p:ext uri="{BB962C8B-B14F-4D97-AF65-F5344CB8AC3E}">
        <p14:creationId xmlns:p14="http://schemas.microsoft.com/office/powerpoint/2010/main" val="2243293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Customizing and organizing </a:t>
            </a:r>
            <a:r>
              <a:rPr lang="en-US" sz="3200" dirty="0" err="1"/>
              <a:t>GraphQL</a:t>
            </a:r>
            <a:r>
              <a:rPr lang="en-US" sz="3200" dirty="0"/>
              <a:t> operations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r>
              <a:rPr lang="en-US" sz="2400" dirty="0"/>
              <a:t>This lesson covers</a:t>
            </a:r>
          </a:p>
          <a:p>
            <a:endParaRPr lang="en-US" sz="2400" dirty="0"/>
          </a:p>
          <a:p>
            <a:pPr marL="342900" indent="-342900">
              <a:buFont typeface="Arial" panose="020B0604020202020204" pitchFamily="34" charset="0"/>
              <a:buChar char="•"/>
            </a:pPr>
            <a:r>
              <a:rPr lang="en-US" sz="2400" dirty="0"/>
              <a:t>Using arguments to customize what a request field returns</a:t>
            </a:r>
          </a:p>
          <a:p>
            <a:pPr marL="342900" indent="-342900">
              <a:buFont typeface="Arial" panose="020B0604020202020204" pitchFamily="34" charset="0"/>
              <a:buChar char="•"/>
            </a:pPr>
            <a:r>
              <a:rPr lang="en-US" sz="2400" dirty="0"/>
              <a:t>Customizing response property names with aliases</a:t>
            </a:r>
          </a:p>
          <a:p>
            <a:pPr marL="342900" indent="-342900">
              <a:buFont typeface="Arial" panose="020B0604020202020204" pitchFamily="34" charset="0"/>
              <a:buChar char="•"/>
            </a:pPr>
            <a:r>
              <a:rPr lang="en-US" sz="2400" dirty="0"/>
              <a:t>Describing runtime executions with directives</a:t>
            </a:r>
          </a:p>
          <a:p>
            <a:pPr marL="342900" indent="-342900">
              <a:buFont typeface="Arial" panose="020B0604020202020204" pitchFamily="34" charset="0"/>
              <a:buChar char="•"/>
            </a:pPr>
            <a:r>
              <a:rPr lang="en-US" sz="2400" dirty="0"/>
              <a:t>Reducing duplicated text with fragments</a:t>
            </a:r>
          </a:p>
          <a:p>
            <a:pPr marL="342900" indent="-342900">
              <a:buFont typeface="Arial" panose="020B0604020202020204" pitchFamily="34" charset="0"/>
              <a:buChar char="•"/>
            </a:pPr>
            <a:r>
              <a:rPr lang="en-US" sz="2400" dirty="0"/>
              <a:t>Composing queries and separating data requirement responsibilities</a:t>
            </a:r>
          </a:p>
        </p:txBody>
      </p:sp>
    </p:spTree>
    <p:extLst>
      <p:ext uri="{BB962C8B-B14F-4D97-AF65-F5344CB8AC3E}">
        <p14:creationId xmlns:p14="http://schemas.microsoft.com/office/powerpoint/2010/main" val="961370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39142"/>
            <a:ext cx="7596822" cy="381515"/>
          </a:xfrm>
          <a:prstGeom prst="rect">
            <a:avLst/>
          </a:prstGeom>
        </p:spPr>
        <p:txBody>
          <a:bodyPr vert="horz" wrap="square" lIns="0" tIns="12065" rIns="0" bIns="0" rtlCol="0">
            <a:spAutoFit/>
          </a:bodyPr>
          <a:lstStyle/>
          <a:p>
            <a:pPr algn="ctr"/>
            <a:r>
              <a:rPr lang="en-US" sz="2400" dirty="0"/>
              <a:t>You get a simple user object in the response</a:t>
            </a:r>
          </a:p>
        </p:txBody>
      </p:sp>
      <p:pic>
        <p:nvPicPr>
          <p:cNvPr id="3" name="Picture 2">
            <a:extLst>
              <a:ext uri="{FF2B5EF4-FFF2-40B4-BE49-F238E27FC236}">
                <a16:creationId xmlns:a16="http://schemas.microsoft.com/office/drawing/2014/main" id="{C940213E-711E-4228-B421-94C9841997E9}"/>
              </a:ext>
            </a:extLst>
          </p:cNvPr>
          <p:cNvPicPr>
            <a:picLocks noChangeAspect="1"/>
          </p:cNvPicPr>
          <p:nvPr/>
        </p:nvPicPr>
        <p:blipFill>
          <a:blip r:embed="rId3"/>
          <a:stretch>
            <a:fillRect/>
          </a:stretch>
        </p:blipFill>
        <p:spPr>
          <a:xfrm>
            <a:off x="1113742" y="621144"/>
            <a:ext cx="6916516" cy="3973461"/>
          </a:xfrm>
          <a:prstGeom prst="rect">
            <a:avLst/>
          </a:prstGeom>
        </p:spPr>
      </p:pic>
    </p:spTree>
    <p:extLst>
      <p:ext uri="{BB962C8B-B14F-4D97-AF65-F5344CB8AC3E}">
        <p14:creationId xmlns:p14="http://schemas.microsoft.com/office/powerpoint/2010/main" val="2756621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Renaming fields with aliases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1479"/>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Luckily, in </a:t>
            </a:r>
            <a:r>
              <a:rPr lang="en-US" sz="2400" dirty="0" err="1"/>
              <a:t>GraphQL</a:t>
            </a:r>
            <a:r>
              <a:rPr lang="en-US" sz="2400" dirty="0"/>
              <a:t>, the awesome alias feature lets us declaratively instruct the API server to return fields using different names.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All you need to do is specify an alias for that field, which you can do using this syntax:</a:t>
            </a:r>
          </a:p>
          <a:p>
            <a:pPr marL="342900" indent="-342900">
              <a:buFont typeface="Arial" panose="020B0604020202020204" pitchFamily="34" charset="0"/>
              <a:buChar char="•"/>
            </a:pPr>
            <a:endParaRPr lang="en-US" sz="2400" dirty="0"/>
          </a:p>
          <a:p>
            <a:pPr algn="ctr"/>
            <a:r>
              <a:rPr lang="en-US" sz="2400" dirty="0" err="1">
                <a:solidFill>
                  <a:srgbClr val="ED7D31"/>
                </a:solidFill>
              </a:rPr>
              <a:t>aliasName</a:t>
            </a:r>
            <a:r>
              <a:rPr lang="en-US" sz="2400" dirty="0">
                <a:solidFill>
                  <a:srgbClr val="ED7D31"/>
                </a:solidFill>
              </a:rPr>
              <a:t>: </a:t>
            </a:r>
            <a:r>
              <a:rPr lang="en-US" sz="2400" dirty="0" err="1">
                <a:solidFill>
                  <a:srgbClr val="ED7D31"/>
                </a:solidFill>
              </a:rPr>
              <a:t>fieldName</a:t>
            </a:r>
            <a:endParaRPr lang="en-US" sz="2400" dirty="0">
              <a:solidFill>
                <a:srgbClr val="ED7D31"/>
              </a:solidFill>
            </a:endParaRPr>
          </a:p>
        </p:txBody>
      </p:sp>
    </p:spTree>
    <p:extLst>
      <p:ext uri="{BB962C8B-B14F-4D97-AF65-F5344CB8AC3E}">
        <p14:creationId xmlns:p14="http://schemas.microsoft.com/office/powerpoint/2010/main" val="3394475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Renaming fields with aliases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527247"/>
            <a:ext cx="7596822"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 All you need to do is specify a </a:t>
            </a:r>
            <a:r>
              <a:rPr lang="en-US" sz="2400" dirty="0" err="1"/>
              <a:t>companyName</a:t>
            </a:r>
            <a:r>
              <a:rPr lang="en-US" sz="2400" dirty="0"/>
              <a:t> alias.</a:t>
            </a:r>
          </a:p>
        </p:txBody>
      </p:sp>
      <p:pic>
        <p:nvPicPr>
          <p:cNvPr id="3" name="Picture 2">
            <a:extLst>
              <a:ext uri="{FF2B5EF4-FFF2-40B4-BE49-F238E27FC236}">
                <a16:creationId xmlns:a16="http://schemas.microsoft.com/office/drawing/2014/main" id="{D017431A-EA97-4E87-B051-E16204F67DFA}"/>
              </a:ext>
            </a:extLst>
          </p:cNvPr>
          <p:cNvPicPr>
            <a:picLocks noChangeAspect="1"/>
          </p:cNvPicPr>
          <p:nvPr/>
        </p:nvPicPr>
        <p:blipFill>
          <a:blip r:embed="rId3"/>
          <a:stretch>
            <a:fillRect/>
          </a:stretch>
        </p:blipFill>
        <p:spPr>
          <a:xfrm>
            <a:off x="1604962" y="2102301"/>
            <a:ext cx="5934075" cy="1895475"/>
          </a:xfrm>
          <a:prstGeom prst="rect">
            <a:avLst/>
          </a:prstGeom>
        </p:spPr>
      </p:pic>
    </p:spTree>
    <p:extLst>
      <p:ext uri="{BB962C8B-B14F-4D97-AF65-F5344CB8AC3E}">
        <p14:creationId xmlns:p14="http://schemas.microsoft.com/office/powerpoint/2010/main" val="2177652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Renaming fields with aliases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03050"/>
            <a:ext cx="7596822" cy="62773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Previous code gives a response that is ready for you to plug into the application UI</a:t>
            </a:r>
          </a:p>
        </p:txBody>
      </p:sp>
      <p:pic>
        <p:nvPicPr>
          <p:cNvPr id="3" name="Picture 2">
            <a:extLst>
              <a:ext uri="{FF2B5EF4-FFF2-40B4-BE49-F238E27FC236}">
                <a16:creationId xmlns:a16="http://schemas.microsoft.com/office/drawing/2014/main" id="{4D091663-9EA5-4DD4-85ED-3AEC1F17E804}"/>
              </a:ext>
            </a:extLst>
          </p:cNvPr>
          <p:cNvPicPr>
            <a:picLocks noChangeAspect="1"/>
          </p:cNvPicPr>
          <p:nvPr/>
        </p:nvPicPr>
        <p:blipFill>
          <a:blip r:embed="rId3"/>
          <a:stretch>
            <a:fillRect/>
          </a:stretch>
        </p:blipFill>
        <p:spPr>
          <a:xfrm>
            <a:off x="1219200" y="1730786"/>
            <a:ext cx="6705600" cy="2964306"/>
          </a:xfrm>
          <a:prstGeom prst="rect">
            <a:avLst/>
          </a:prstGeom>
        </p:spPr>
      </p:pic>
    </p:spTree>
    <p:extLst>
      <p:ext uri="{BB962C8B-B14F-4D97-AF65-F5344CB8AC3E}">
        <p14:creationId xmlns:p14="http://schemas.microsoft.com/office/powerpoint/2010/main" val="2680142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 Customizing responses with directives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Sometimes, the customization you need on a server response goes beyond the simple renaming of fields. </a:t>
            </a:r>
          </a:p>
          <a:p>
            <a:pPr marL="342900" indent="-342900">
              <a:buFont typeface="Arial" panose="020B0604020202020204" pitchFamily="34" charset="0"/>
              <a:buChar char="•"/>
            </a:pPr>
            <a:r>
              <a:rPr lang="en-US" sz="2200" dirty="0"/>
              <a:t>You may need to conditionally include (or exclude) branches of data in your responses. </a:t>
            </a:r>
          </a:p>
          <a:p>
            <a:pPr marL="342900" indent="-342900">
              <a:buFont typeface="Arial" panose="020B0604020202020204" pitchFamily="34" charset="0"/>
              <a:buChar char="•"/>
            </a:pPr>
            <a:r>
              <a:rPr lang="en-US" sz="2200" dirty="0"/>
              <a:t>This is where the directives feature of </a:t>
            </a:r>
            <a:r>
              <a:rPr lang="en-US" sz="2200" dirty="0" err="1"/>
              <a:t>GraphQL</a:t>
            </a:r>
            <a:r>
              <a:rPr lang="en-US" sz="2200" dirty="0"/>
              <a:t> can be helpful. </a:t>
            </a:r>
          </a:p>
          <a:p>
            <a:pPr marL="342900" indent="-342900">
              <a:buFont typeface="Arial" panose="020B0604020202020204" pitchFamily="34" charset="0"/>
              <a:buChar char="•"/>
            </a:pPr>
            <a:r>
              <a:rPr lang="en-US" sz="2200" dirty="0"/>
              <a:t>A directive in a </a:t>
            </a:r>
            <a:r>
              <a:rPr lang="en-US" sz="2200" dirty="0" err="1"/>
              <a:t>GraphQL</a:t>
            </a:r>
            <a:r>
              <a:rPr lang="en-US" sz="2200" dirty="0"/>
              <a:t> request is a way to provide a </a:t>
            </a:r>
            <a:r>
              <a:rPr lang="en-US" sz="2200" dirty="0" err="1"/>
              <a:t>GraphQL</a:t>
            </a:r>
            <a:r>
              <a:rPr lang="en-US" sz="2200" dirty="0"/>
              <a:t> server with additional information about the execution and type validation behavior of a </a:t>
            </a:r>
            <a:r>
              <a:rPr lang="en-US" sz="2200" dirty="0" err="1"/>
              <a:t>GraphQL</a:t>
            </a:r>
            <a:r>
              <a:rPr lang="en-US" sz="2200" dirty="0"/>
              <a:t> document. </a:t>
            </a:r>
          </a:p>
        </p:txBody>
      </p:sp>
    </p:spTree>
    <p:extLst>
      <p:ext uri="{BB962C8B-B14F-4D97-AF65-F5344CB8AC3E}">
        <p14:creationId xmlns:p14="http://schemas.microsoft.com/office/powerpoint/2010/main" val="1378318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 Customizing responses with directives</a:t>
            </a:r>
            <a:endParaRPr lang="en-US" sz="3200" dirty="0"/>
          </a:p>
        </p:txBody>
      </p:sp>
      <p:pic>
        <p:nvPicPr>
          <p:cNvPr id="3" name="Picture 2">
            <a:extLst>
              <a:ext uri="{FF2B5EF4-FFF2-40B4-BE49-F238E27FC236}">
                <a16:creationId xmlns:a16="http://schemas.microsoft.com/office/drawing/2014/main" id="{097FD128-27CD-4F86-AD75-1887F5CF8E35}"/>
              </a:ext>
            </a:extLst>
          </p:cNvPr>
          <p:cNvPicPr>
            <a:picLocks noChangeAspect="1"/>
          </p:cNvPicPr>
          <p:nvPr/>
        </p:nvPicPr>
        <p:blipFill>
          <a:blip r:embed="rId3"/>
          <a:stretch>
            <a:fillRect/>
          </a:stretch>
        </p:blipFill>
        <p:spPr>
          <a:xfrm>
            <a:off x="559925" y="1049769"/>
            <a:ext cx="7877175" cy="3524250"/>
          </a:xfrm>
          <a:prstGeom prst="rect">
            <a:avLst/>
          </a:prstGeom>
        </p:spPr>
      </p:pic>
    </p:spTree>
    <p:extLst>
      <p:ext uri="{BB962C8B-B14F-4D97-AF65-F5344CB8AC3E}">
        <p14:creationId xmlns:p14="http://schemas.microsoft.com/office/powerpoint/2010/main" val="679961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a:t>
            </a:fld>
            <a:endParaRPr dirty="0">
              <a:uFillTx/>
              <a:latin typeface="Calibri Light"/>
              <a:cs typeface="Calibri Light"/>
            </a:endParaRPr>
          </a:p>
        </p:txBody>
      </p:sp>
      <p:pic>
        <p:nvPicPr>
          <p:cNvPr id="3" name="Picture 2">
            <a:extLst>
              <a:ext uri="{FF2B5EF4-FFF2-40B4-BE49-F238E27FC236}">
                <a16:creationId xmlns:a16="http://schemas.microsoft.com/office/drawing/2014/main" id="{55B9B46F-F82D-411E-A577-3F5FD2C0DFB4}"/>
              </a:ext>
            </a:extLst>
          </p:cNvPr>
          <p:cNvPicPr>
            <a:picLocks noChangeAspect="1"/>
          </p:cNvPicPr>
          <p:nvPr/>
        </p:nvPicPr>
        <p:blipFill>
          <a:blip r:embed="rId3"/>
          <a:stretch>
            <a:fillRect/>
          </a:stretch>
        </p:blipFill>
        <p:spPr>
          <a:xfrm>
            <a:off x="1960" y="0"/>
            <a:ext cx="9140079" cy="5143500"/>
          </a:xfrm>
          <a:prstGeom prst="rect">
            <a:avLst/>
          </a:prstGeom>
        </p:spPr>
      </p:pic>
    </p:spTree>
    <p:extLst>
      <p:ext uri="{BB962C8B-B14F-4D97-AF65-F5344CB8AC3E}">
        <p14:creationId xmlns:p14="http://schemas.microsoft.com/office/powerpoint/2010/main" val="2813129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Variables and input values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A variable is simply any name in the </a:t>
            </a:r>
            <a:r>
              <a:rPr lang="en-US" sz="2200" dirty="0" err="1"/>
              <a:t>GraphQL</a:t>
            </a:r>
            <a:r>
              <a:rPr lang="en-US" sz="2200" dirty="0"/>
              <a:t> document that begins with a $ sign: for example, $login or $</a:t>
            </a:r>
            <a:r>
              <a:rPr lang="en-US" sz="2200" dirty="0" err="1"/>
              <a:t>showRepositories</a:t>
            </a:r>
            <a:r>
              <a:rPr lang="en-US" sz="2200" dirty="0"/>
              <a:t>. </a:t>
            </a:r>
          </a:p>
          <a:p>
            <a:pPr marL="342900" indent="-342900">
              <a:buFont typeface="Arial" panose="020B0604020202020204" pitchFamily="34" charset="0"/>
              <a:buChar char="•"/>
            </a:pPr>
            <a:r>
              <a:rPr lang="en-US" sz="2200" dirty="0"/>
              <a:t>The name after the $ sign can be anything, We use variables to make </a:t>
            </a:r>
            <a:r>
              <a:rPr lang="en-US" sz="2200" dirty="0" err="1"/>
              <a:t>GraphQL</a:t>
            </a:r>
            <a:r>
              <a:rPr lang="en-US" sz="2200" dirty="0"/>
              <a:t> operations generically reusable and avoid having to hardcode values and concatenate strings. </a:t>
            </a:r>
          </a:p>
          <a:p>
            <a:pPr marL="342900" indent="-342900">
              <a:buFont typeface="Arial" panose="020B0604020202020204" pitchFamily="34" charset="0"/>
              <a:buChar char="•"/>
            </a:pPr>
            <a:r>
              <a:rPr lang="en-US" sz="2200" dirty="0"/>
              <a:t>To use a variable in a </a:t>
            </a:r>
            <a:r>
              <a:rPr lang="en-US" sz="2200" dirty="0" err="1"/>
              <a:t>GraphQL</a:t>
            </a:r>
            <a:r>
              <a:rPr lang="en-US" sz="2200" dirty="0"/>
              <a:t> operation, you first need to define its type, You do that by providing arguments to any named operation. </a:t>
            </a:r>
          </a:p>
        </p:txBody>
      </p:sp>
    </p:spTree>
    <p:extLst>
      <p:ext uri="{BB962C8B-B14F-4D97-AF65-F5344CB8AC3E}">
        <p14:creationId xmlns:p14="http://schemas.microsoft.com/office/powerpoint/2010/main" val="1285328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Variables and input values</a:t>
            </a:r>
            <a:endParaRPr lang="en-US" sz="3200" dirty="0"/>
          </a:p>
        </p:txBody>
      </p:sp>
      <p:pic>
        <p:nvPicPr>
          <p:cNvPr id="3" name="Picture 2">
            <a:extLst>
              <a:ext uri="{FF2B5EF4-FFF2-40B4-BE49-F238E27FC236}">
                <a16:creationId xmlns:a16="http://schemas.microsoft.com/office/drawing/2014/main" id="{FEC36959-143F-4C26-9F40-656C4E240DCD}"/>
              </a:ext>
            </a:extLst>
          </p:cNvPr>
          <p:cNvPicPr>
            <a:picLocks noChangeAspect="1"/>
          </p:cNvPicPr>
          <p:nvPr/>
        </p:nvPicPr>
        <p:blipFill>
          <a:blip r:embed="rId3"/>
          <a:stretch>
            <a:fillRect/>
          </a:stretch>
        </p:blipFill>
        <p:spPr>
          <a:xfrm>
            <a:off x="830452" y="1048226"/>
            <a:ext cx="7483096" cy="3527337"/>
          </a:xfrm>
          <a:prstGeom prst="rect">
            <a:avLst/>
          </a:prstGeom>
        </p:spPr>
      </p:pic>
    </p:spTree>
    <p:extLst>
      <p:ext uri="{BB962C8B-B14F-4D97-AF65-F5344CB8AC3E}">
        <p14:creationId xmlns:p14="http://schemas.microsoft.com/office/powerpoint/2010/main" val="3690166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Variables and input values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504781" y="1056918"/>
            <a:ext cx="7977121" cy="170495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Now we can use the same syntax to define the new variable. </a:t>
            </a:r>
          </a:p>
          <a:p>
            <a:pPr marL="342900" indent="-342900">
              <a:buFont typeface="Arial" panose="020B0604020202020204" pitchFamily="34" charset="0"/>
              <a:buChar char="•"/>
            </a:pPr>
            <a:r>
              <a:rPr lang="en-US" sz="2200" dirty="0"/>
              <a:t>The type for $</a:t>
            </a:r>
            <a:r>
              <a:rPr lang="en-US" sz="2200" dirty="0" err="1"/>
              <a:t>orgLogin</a:t>
            </a:r>
            <a:r>
              <a:rPr lang="en-US" sz="2200" dirty="0"/>
              <a:t> should match the type of the argument where it is going to be used. </a:t>
            </a:r>
          </a:p>
          <a:p>
            <a:pPr marL="342900" indent="-342900">
              <a:buFont typeface="Arial" panose="020B0604020202020204" pitchFamily="34" charset="0"/>
              <a:buChar char="•"/>
            </a:pPr>
            <a:r>
              <a:rPr lang="en-US" sz="2200" dirty="0"/>
              <a:t>Here is the </a:t>
            </a:r>
            <a:r>
              <a:rPr lang="en-US" sz="2200" dirty="0" err="1"/>
              <a:t>OrgInfo</a:t>
            </a:r>
            <a:r>
              <a:rPr lang="en-US" sz="2200" dirty="0"/>
              <a:t> query written with this new $</a:t>
            </a:r>
            <a:r>
              <a:rPr lang="en-US" sz="2200" dirty="0" err="1"/>
              <a:t>orgLogin</a:t>
            </a:r>
            <a:r>
              <a:rPr lang="en-US" sz="2200" dirty="0"/>
              <a:t> variable</a:t>
            </a:r>
          </a:p>
        </p:txBody>
      </p:sp>
      <p:pic>
        <p:nvPicPr>
          <p:cNvPr id="3" name="Picture 2">
            <a:extLst>
              <a:ext uri="{FF2B5EF4-FFF2-40B4-BE49-F238E27FC236}">
                <a16:creationId xmlns:a16="http://schemas.microsoft.com/office/drawing/2014/main" id="{F20E3612-8170-4026-9742-760188B15D09}"/>
              </a:ext>
            </a:extLst>
          </p:cNvPr>
          <p:cNvPicPr>
            <a:picLocks noChangeAspect="1"/>
          </p:cNvPicPr>
          <p:nvPr/>
        </p:nvPicPr>
        <p:blipFill>
          <a:blip r:embed="rId3"/>
          <a:stretch>
            <a:fillRect/>
          </a:stretch>
        </p:blipFill>
        <p:spPr>
          <a:xfrm>
            <a:off x="1719517" y="2699971"/>
            <a:ext cx="5400675" cy="1866900"/>
          </a:xfrm>
          <a:prstGeom prst="rect">
            <a:avLst/>
          </a:prstGeom>
        </p:spPr>
      </p:pic>
    </p:spTree>
    <p:extLst>
      <p:ext uri="{BB962C8B-B14F-4D97-AF65-F5344CB8AC3E}">
        <p14:creationId xmlns:p14="http://schemas.microsoft.com/office/powerpoint/2010/main" val="1647300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Customizing fields with arguments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fields in a </a:t>
            </a:r>
            <a:r>
              <a:rPr lang="en-US" sz="2400" dirty="0" err="1"/>
              <a:t>GraphQL</a:t>
            </a:r>
            <a:r>
              <a:rPr lang="en-US" sz="2400" dirty="0"/>
              <a:t> operation are similar to functions, They map input to output. </a:t>
            </a:r>
          </a:p>
          <a:p>
            <a:pPr marL="342900" indent="-342900">
              <a:buFont typeface="Arial" panose="020B0604020202020204" pitchFamily="34" charset="0"/>
              <a:buChar char="•"/>
            </a:pPr>
            <a:r>
              <a:rPr lang="en-US" sz="2400" dirty="0"/>
              <a:t>A function input is received as a list of argument values. </a:t>
            </a:r>
          </a:p>
          <a:p>
            <a:pPr marL="342900" indent="-342900">
              <a:buFont typeface="Arial" panose="020B0604020202020204" pitchFamily="34" charset="0"/>
              <a:buChar char="•"/>
            </a:pPr>
            <a:r>
              <a:rPr lang="en-US" sz="2400" dirty="0"/>
              <a:t>Just like functions, we can pass any </a:t>
            </a:r>
            <a:r>
              <a:rPr lang="en-US" sz="2400" dirty="0" err="1"/>
              <a:t>GraphQL</a:t>
            </a:r>
            <a:r>
              <a:rPr lang="en-US" sz="2400" dirty="0"/>
              <a:t> field a list of argument values. </a:t>
            </a:r>
          </a:p>
          <a:p>
            <a:pPr marL="342900" indent="-342900">
              <a:buFont typeface="Arial" panose="020B0604020202020204" pitchFamily="34" charset="0"/>
              <a:buChar char="•"/>
            </a:pPr>
            <a:r>
              <a:rPr lang="en-US" sz="2400" dirty="0"/>
              <a:t>A </a:t>
            </a:r>
            <a:r>
              <a:rPr lang="en-US" sz="2400" dirty="0" err="1"/>
              <a:t>GraphQL</a:t>
            </a:r>
            <a:r>
              <a:rPr lang="en-US" sz="2400" dirty="0"/>
              <a:t> schema on the backend can access these values and use them to customize the response it returns for that field.</a:t>
            </a:r>
          </a:p>
        </p:txBody>
      </p:sp>
    </p:spTree>
    <p:extLst>
      <p:ext uri="{BB962C8B-B14F-4D97-AF65-F5344CB8AC3E}">
        <p14:creationId xmlns:p14="http://schemas.microsoft.com/office/powerpoint/2010/main" val="1377836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Variables and input values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57663"/>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Since we used only one variable, the JSON object for that is</a:t>
            </a:r>
          </a:p>
          <a:p>
            <a:endParaRPr lang="en-US" sz="2400" dirty="0"/>
          </a:p>
          <a:p>
            <a:r>
              <a:rPr lang="en-US" sz="2400" dirty="0">
                <a:solidFill>
                  <a:srgbClr val="ED7D31"/>
                </a:solidFill>
              </a:rPr>
              <a:t>{</a:t>
            </a:r>
          </a:p>
          <a:p>
            <a:r>
              <a:rPr lang="en-US" sz="2400" dirty="0">
                <a:solidFill>
                  <a:srgbClr val="ED7D31"/>
                </a:solidFill>
              </a:rPr>
              <a:t>	"</a:t>
            </a:r>
            <a:r>
              <a:rPr lang="en-US" sz="2400" dirty="0" err="1">
                <a:solidFill>
                  <a:srgbClr val="ED7D31"/>
                </a:solidFill>
              </a:rPr>
              <a:t>orgLogin</a:t>
            </a:r>
            <a:r>
              <a:rPr lang="en-US" sz="2400" dirty="0">
                <a:solidFill>
                  <a:srgbClr val="ED7D31"/>
                </a:solidFill>
              </a:rPr>
              <a:t>": "</a:t>
            </a:r>
            <a:r>
              <a:rPr lang="en-US" sz="2400" dirty="0" err="1">
                <a:solidFill>
                  <a:srgbClr val="ED7D31"/>
                </a:solidFill>
              </a:rPr>
              <a:t>jscomplete</a:t>
            </a:r>
            <a:r>
              <a:rPr lang="en-US" sz="2400" dirty="0">
                <a:solidFill>
                  <a:srgbClr val="ED7D31"/>
                </a:solidFill>
              </a:rPr>
              <a:t>"</a:t>
            </a:r>
          </a:p>
          <a:p>
            <a:r>
              <a:rPr lang="en-US" sz="2400" dirty="0">
                <a:solidFill>
                  <a:srgbClr val="ED7D31"/>
                </a:solidFill>
              </a:rPr>
              <a:t>}</a:t>
            </a:r>
          </a:p>
        </p:txBody>
      </p:sp>
    </p:spTree>
    <p:extLst>
      <p:ext uri="{BB962C8B-B14F-4D97-AF65-F5344CB8AC3E}">
        <p14:creationId xmlns:p14="http://schemas.microsoft.com/office/powerpoint/2010/main" val="3833695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31</a:t>
            </a:fld>
            <a:endParaRPr dirty="0">
              <a:uFillTx/>
              <a:latin typeface="Calibri Light"/>
              <a:cs typeface="Calibri Light"/>
            </a:endParaRPr>
          </a:p>
        </p:txBody>
      </p:sp>
      <p:pic>
        <p:nvPicPr>
          <p:cNvPr id="3" name="Picture 2">
            <a:extLst>
              <a:ext uri="{FF2B5EF4-FFF2-40B4-BE49-F238E27FC236}">
                <a16:creationId xmlns:a16="http://schemas.microsoft.com/office/drawing/2014/main" id="{FA7C4E8D-90D2-45C2-8C51-5E3AC54B1094}"/>
              </a:ext>
            </a:extLst>
          </p:cNvPr>
          <p:cNvPicPr>
            <a:picLocks noChangeAspect="1"/>
          </p:cNvPicPr>
          <p:nvPr/>
        </p:nvPicPr>
        <p:blipFill>
          <a:blip r:embed="rId3"/>
          <a:stretch>
            <a:fillRect/>
          </a:stretch>
        </p:blipFill>
        <p:spPr>
          <a:xfrm>
            <a:off x="0" y="65519"/>
            <a:ext cx="9144000" cy="5012462"/>
          </a:xfrm>
          <a:prstGeom prst="rect">
            <a:avLst/>
          </a:prstGeom>
        </p:spPr>
      </p:pic>
    </p:spTree>
    <p:extLst>
      <p:ext uri="{BB962C8B-B14F-4D97-AF65-F5344CB8AC3E}">
        <p14:creationId xmlns:p14="http://schemas.microsoft.com/office/powerpoint/2010/main" val="2337656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Variables and input values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4162"/>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For example, the previous query can have the value "</a:t>
            </a:r>
            <a:r>
              <a:rPr lang="en-US" sz="2400" dirty="0" err="1"/>
              <a:t>jscomplete</a:t>
            </a:r>
            <a:r>
              <a:rPr lang="en-US" sz="2400" dirty="0"/>
              <a:t>" as the default value of $</a:t>
            </a:r>
            <a:r>
              <a:rPr lang="en-US" sz="2400" dirty="0" err="1"/>
              <a:t>orgLogin</a:t>
            </a:r>
            <a:r>
              <a:rPr lang="en-US" sz="2400" dirty="0"/>
              <a:t> using this syntax.</a:t>
            </a:r>
          </a:p>
        </p:txBody>
      </p:sp>
      <p:pic>
        <p:nvPicPr>
          <p:cNvPr id="3" name="Picture 2">
            <a:extLst>
              <a:ext uri="{FF2B5EF4-FFF2-40B4-BE49-F238E27FC236}">
                <a16:creationId xmlns:a16="http://schemas.microsoft.com/office/drawing/2014/main" id="{2BB1B6FF-4955-4DBB-B905-B40CDFD4A9DF}"/>
              </a:ext>
            </a:extLst>
          </p:cNvPr>
          <p:cNvPicPr>
            <a:picLocks noChangeAspect="1"/>
          </p:cNvPicPr>
          <p:nvPr/>
        </p:nvPicPr>
        <p:blipFill>
          <a:blip r:embed="rId3"/>
          <a:stretch>
            <a:fillRect/>
          </a:stretch>
        </p:blipFill>
        <p:spPr>
          <a:xfrm>
            <a:off x="795337" y="2397041"/>
            <a:ext cx="7553325" cy="2000250"/>
          </a:xfrm>
          <a:prstGeom prst="rect">
            <a:avLst/>
          </a:prstGeom>
        </p:spPr>
      </p:pic>
    </p:spTree>
    <p:extLst>
      <p:ext uri="{BB962C8B-B14F-4D97-AF65-F5344CB8AC3E}">
        <p14:creationId xmlns:p14="http://schemas.microsoft.com/office/powerpoint/2010/main" val="2041795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The @include directive</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620410" y="1328475"/>
            <a:ext cx="7903179"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@include directive can be used after fields (or fragments) to provide a condition (using its if argument).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That condition controls whether the field (or fragment) should be included in the response. </a:t>
            </a:r>
          </a:p>
          <a:p>
            <a:pPr marL="342900" indent="-342900">
              <a:buFont typeface="Arial" panose="020B0604020202020204" pitchFamily="34" charset="0"/>
              <a:buChar char="•"/>
            </a:pPr>
            <a:endParaRPr lang="en-US" sz="2400" dirty="0"/>
          </a:p>
          <a:p>
            <a:r>
              <a:rPr lang="en-US" sz="2400" dirty="0"/>
              <a:t>The use of the @include directive looks like this: </a:t>
            </a:r>
            <a:r>
              <a:rPr lang="en-US" sz="2400" dirty="0" err="1">
                <a:solidFill>
                  <a:srgbClr val="ED7D31"/>
                </a:solidFill>
              </a:rPr>
              <a:t>fieldName</a:t>
            </a:r>
            <a:r>
              <a:rPr lang="en-US" sz="2400" dirty="0">
                <a:solidFill>
                  <a:srgbClr val="ED7D31"/>
                </a:solidFill>
              </a:rPr>
              <a:t> @include(if: $</a:t>
            </a:r>
            <a:r>
              <a:rPr lang="en-US" sz="2400" dirty="0" err="1">
                <a:solidFill>
                  <a:srgbClr val="ED7D31"/>
                </a:solidFill>
              </a:rPr>
              <a:t>someTest</a:t>
            </a:r>
            <a:r>
              <a:rPr lang="en-US" sz="2400" dirty="0">
                <a:solidFill>
                  <a:srgbClr val="ED7D31"/>
                </a:solidFill>
              </a:rPr>
              <a:t>)</a:t>
            </a:r>
          </a:p>
        </p:txBody>
      </p:sp>
    </p:spTree>
    <p:extLst>
      <p:ext uri="{BB962C8B-B14F-4D97-AF65-F5344CB8AC3E}">
        <p14:creationId xmlns:p14="http://schemas.microsoft.com/office/powerpoint/2010/main" val="2924583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The @include directive</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12360"/>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This new $</a:t>
            </a:r>
            <a:r>
              <a:rPr lang="en-US" sz="2400" dirty="0" err="1"/>
              <a:t>fullDetails</a:t>
            </a:r>
            <a:r>
              <a:rPr lang="en-US" sz="2400" dirty="0"/>
              <a:t> variable will be required because we are about to use it with a directive. </a:t>
            </a:r>
          </a:p>
          <a:p>
            <a:pPr marL="342900" indent="-342900">
              <a:buFont typeface="Arial" panose="020B0604020202020204" pitchFamily="34" charset="0"/>
              <a:buChar char="•"/>
            </a:pPr>
            <a:r>
              <a:rPr lang="en-US" sz="2400" dirty="0"/>
              <a:t>The first line of the </a:t>
            </a:r>
            <a:r>
              <a:rPr lang="en-US" sz="2400" dirty="0" err="1"/>
              <a:t>OrgInfo</a:t>
            </a:r>
            <a:r>
              <a:rPr lang="en-US" sz="2400" dirty="0"/>
              <a:t> query needs to be changed to add the type of $</a:t>
            </a:r>
            <a:r>
              <a:rPr lang="en-US" sz="2400" dirty="0" err="1"/>
              <a:t>fullDetails</a:t>
            </a:r>
            <a:r>
              <a:rPr lang="en-US" sz="2400" dirty="0"/>
              <a:t>:</a:t>
            </a:r>
          </a:p>
          <a:p>
            <a:pPr marL="342900" indent="-342900">
              <a:buFont typeface="Arial" panose="020B0604020202020204" pitchFamily="34" charset="0"/>
              <a:buChar char="•"/>
            </a:pPr>
            <a:endParaRPr lang="en-US" sz="2400" dirty="0"/>
          </a:p>
          <a:p>
            <a:r>
              <a:rPr lang="en-US" sz="2400" dirty="0">
                <a:solidFill>
                  <a:srgbClr val="ED7D31"/>
                </a:solidFill>
              </a:rPr>
              <a:t>query </a:t>
            </a:r>
            <a:r>
              <a:rPr lang="en-US" sz="2400" dirty="0" err="1">
                <a:solidFill>
                  <a:srgbClr val="ED7D31"/>
                </a:solidFill>
              </a:rPr>
              <a:t>OrgInfo</a:t>
            </a:r>
            <a:r>
              <a:rPr lang="en-US" sz="2400" dirty="0">
                <a:solidFill>
                  <a:srgbClr val="ED7D31"/>
                </a:solidFill>
              </a:rPr>
              <a:t>($</a:t>
            </a:r>
            <a:r>
              <a:rPr lang="en-US" sz="2400" dirty="0" err="1">
                <a:solidFill>
                  <a:srgbClr val="ED7D31"/>
                </a:solidFill>
              </a:rPr>
              <a:t>orgLogin</a:t>
            </a:r>
            <a:r>
              <a:rPr lang="en-US" sz="2400" dirty="0">
                <a:solidFill>
                  <a:srgbClr val="ED7D31"/>
                </a:solidFill>
              </a:rPr>
              <a:t>: String!, $</a:t>
            </a:r>
            <a:r>
              <a:rPr lang="en-US" sz="2400" dirty="0" err="1">
                <a:solidFill>
                  <a:srgbClr val="ED7D31"/>
                </a:solidFill>
              </a:rPr>
              <a:t>fullDetails</a:t>
            </a:r>
            <a:r>
              <a:rPr lang="en-US" sz="2400" dirty="0">
                <a:solidFill>
                  <a:srgbClr val="ED7D31"/>
                </a:solidFill>
              </a:rPr>
              <a:t>: Boolean!) {</a:t>
            </a:r>
          </a:p>
        </p:txBody>
      </p:sp>
    </p:spTree>
    <p:extLst>
      <p:ext uri="{BB962C8B-B14F-4D97-AF65-F5344CB8AC3E}">
        <p14:creationId xmlns:p14="http://schemas.microsoft.com/office/powerpoint/2010/main" val="3359970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The @include directive</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8" y="1158190"/>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 simple use of the @include directive can do that. The if argument value in this case will be the $</a:t>
            </a:r>
            <a:r>
              <a:rPr lang="en-US" sz="2400" dirty="0" err="1"/>
              <a:t>fullDetails</a:t>
            </a:r>
            <a:r>
              <a:rPr lang="en-US" sz="2400" dirty="0"/>
              <a:t> variable. </a:t>
            </a:r>
          </a:p>
          <a:p>
            <a:r>
              <a:rPr lang="en-US" sz="2400" dirty="0"/>
              <a:t>Here is the full query.</a:t>
            </a:r>
          </a:p>
        </p:txBody>
      </p:sp>
      <p:pic>
        <p:nvPicPr>
          <p:cNvPr id="3" name="Picture 2">
            <a:extLst>
              <a:ext uri="{FF2B5EF4-FFF2-40B4-BE49-F238E27FC236}">
                <a16:creationId xmlns:a16="http://schemas.microsoft.com/office/drawing/2014/main" id="{51BC4BBF-67A3-4D7D-A463-02CE0C54894B}"/>
              </a:ext>
            </a:extLst>
          </p:cNvPr>
          <p:cNvPicPr>
            <a:picLocks noChangeAspect="1"/>
          </p:cNvPicPr>
          <p:nvPr/>
        </p:nvPicPr>
        <p:blipFill>
          <a:blip r:embed="rId3"/>
          <a:stretch>
            <a:fillRect/>
          </a:stretch>
        </p:blipFill>
        <p:spPr>
          <a:xfrm>
            <a:off x="938211" y="2795096"/>
            <a:ext cx="7267575" cy="1752600"/>
          </a:xfrm>
          <a:prstGeom prst="rect">
            <a:avLst/>
          </a:prstGeom>
        </p:spPr>
      </p:pic>
    </p:spTree>
    <p:extLst>
      <p:ext uri="{BB962C8B-B14F-4D97-AF65-F5344CB8AC3E}">
        <p14:creationId xmlns:p14="http://schemas.microsoft.com/office/powerpoint/2010/main" val="1483839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36</a:t>
            </a:fld>
            <a:endParaRPr dirty="0">
              <a:uFillTx/>
              <a:latin typeface="Calibri Light"/>
              <a:cs typeface="Calibri Light"/>
            </a:endParaRPr>
          </a:p>
        </p:txBody>
      </p:sp>
      <p:pic>
        <p:nvPicPr>
          <p:cNvPr id="3" name="Picture 2">
            <a:extLst>
              <a:ext uri="{FF2B5EF4-FFF2-40B4-BE49-F238E27FC236}">
                <a16:creationId xmlns:a16="http://schemas.microsoft.com/office/drawing/2014/main" id="{E35D1DFC-D783-4566-B879-F92FAA409AA0}"/>
              </a:ext>
            </a:extLst>
          </p:cNvPr>
          <p:cNvPicPr>
            <a:picLocks noChangeAspect="1"/>
          </p:cNvPicPr>
          <p:nvPr/>
        </p:nvPicPr>
        <p:blipFill>
          <a:blip r:embed="rId3"/>
          <a:stretch>
            <a:fillRect/>
          </a:stretch>
        </p:blipFill>
        <p:spPr>
          <a:xfrm>
            <a:off x="523467" y="248095"/>
            <a:ext cx="8097065" cy="4208292"/>
          </a:xfrm>
          <a:prstGeom prst="rect">
            <a:avLst/>
          </a:prstGeom>
        </p:spPr>
      </p:pic>
    </p:spTree>
    <p:extLst>
      <p:ext uri="{BB962C8B-B14F-4D97-AF65-F5344CB8AC3E}">
        <p14:creationId xmlns:p14="http://schemas.microsoft.com/office/powerpoint/2010/main" val="3670769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 The @skip directive</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This directive is simply the inverse of the @include directive. </a:t>
            </a:r>
          </a:p>
          <a:p>
            <a:pPr marL="342900" indent="-342900">
              <a:buFont typeface="Arial" panose="020B0604020202020204" pitchFamily="34" charset="0"/>
              <a:buChar char="•"/>
            </a:pPr>
            <a:r>
              <a:rPr lang="en-US" sz="2400" dirty="0"/>
              <a:t>Just like the @include directive, it can be used after fields (or fragments) to provide a condition (using its if argument). </a:t>
            </a:r>
          </a:p>
          <a:p>
            <a:pPr marL="342900" indent="-342900">
              <a:buFont typeface="Arial" panose="020B0604020202020204" pitchFamily="34" charset="0"/>
              <a:buChar char="•"/>
            </a:pPr>
            <a:r>
              <a:rPr lang="en-US" sz="2400" dirty="0"/>
              <a:t>The condition controls whether the field (or fragment) should be excluded in the response, The use of the @skip directive looks like this:</a:t>
            </a:r>
          </a:p>
          <a:p>
            <a:r>
              <a:rPr lang="en-US" sz="2400" dirty="0" err="1">
                <a:solidFill>
                  <a:srgbClr val="ED7D31"/>
                </a:solidFill>
              </a:rPr>
              <a:t>fieldName</a:t>
            </a:r>
            <a:r>
              <a:rPr lang="en-US" sz="2400" dirty="0">
                <a:solidFill>
                  <a:srgbClr val="ED7D31"/>
                </a:solidFill>
              </a:rPr>
              <a:t> @skip(if: $</a:t>
            </a:r>
            <a:r>
              <a:rPr lang="en-US" sz="2400" dirty="0" err="1">
                <a:solidFill>
                  <a:srgbClr val="ED7D31"/>
                </a:solidFill>
              </a:rPr>
              <a:t>someTest</a:t>
            </a:r>
            <a:r>
              <a:rPr lang="en-US" sz="2400" dirty="0">
                <a:solidFill>
                  <a:srgbClr val="ED7D31"/>
                </a:solidFill>
              </a:rPr>
              <a:t>)</a:t>
            </a:r>
          </a:p>
        </p:txBody>
      </p:sp>
    </p:spTree>
    <p:extLst>
      <p:ext uri="{BB962C8B-B14F-4D97-AF65-F5344CB8AC3E}">
        <p14:creationId xmlns:p14="http://schemas.microsoft.com/office/powerpoint/2010/main" val="36574321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 The @skip directive</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082240"/>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Instead of inverting that variable value in the</a:t>
            </a:r>
          </a:p>
          <a:p>
            <a:pPr marL="342900" indent="-342900">
              <a:buFont typeface="Arial" panose="020B0604020202020204" pitchFamily="34" charset="0"/>
              <a:buChar char="•"/>
            </a:pPr>
            <a:r>
              <a:rPr lang="en-US" sz="2400" dirty="0"/>
              <a:t>JSON values object, we can use the @skip directive to use the $</a:t>
            </a:r>
            <a:r>
              <a:rPr lang="en-US" sz="2400" dirty="0" err="1"/>
              <a:t>partialDetails</a:t>
            </a:r>
            <a:r>
              <a:rPr lang="en-US" sz="2400" dirty="0"/>
              <a:t> value directly. </a:t>
            </a:r>
          </a:p>
          <a:p>
            <a:pPr marL="342900" indent="-342900">
              <a:buFont typeface="Arial" panose="020B0604020202020204" pitchFamily="34" charset="0"/>
              <a:buChar char="•"/>
            </a:pPr>
            <a:r>
              <a:rPr lang="en-US" sz="2400" dirty="0"/>
              <a:t>The </a:t>
            </a:r>
            <a:r>
              <a:rPr lang="en-US" sz="2400" dirty="0" err="1"/>
              <a:t>OrgInfo</a:t>
            </a:r>
            <a:r>
              <a:rPr lang="en-US" sz="2400" dirty="0"/>
              <a:t> query becomes the following.</a:t>
            </a:r>
          </a:p>
        </p:txBody>
      </p:sp>
      <p:pic>
        <p:nvPicPr>
          <p:cNvPr id="3" name="Picture 2">
            <a:extLst>
              <a:ext uri="{FF2B5EF4-FFF2-40B4-BE49-F238E27FC236}">
                <a16:creationId xmlns:a16="http://schemas.microsoft.com/office/drawing/2014/main" id="{E2AE5EE6-829C-4B3B-BFD5-EE7EC344DC02}"/>
              </a:ext>
            </a:extLst>
          </p:cNvPr>
          <p:cNvPicPr>
            <a:picLocks noChangeAspect="1"/>
          </p:cNvPicPr>
          <p:nvPr/>
        </p:nvPicPr>
        <p:blipFill>
          <a:blip r:embed="rId3"/>
          <a:stretch>
            <a:fillRect/>
          </a:stretch>
        </p:blipFill>
        <p:spPr>
          <a:xfrm>
            <a:off x="566737" y="2919172"/>
            <a:ext cx="8010525" cy="1762125"/>
          </a:xfrm>
          <a:prstGeom prst="rect">
            <a:avLst/>
          </a:prstGeom>
        </p:spPr>
      </p:pic>
    </p:spTree>
    <p:extLst>
      <p:ext uri="{BB962C8B-B14F-4D97-AF65-F5344CB8AC3E}">
        <p14:creationId xmlns:p14="http://schemas.microsoft.com/office/powerpoint/2010/main" val="2935556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 The @skip directive</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450328"/>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following query will never include </a:t>
            </a:r>
            <a:r>
              <a:rPr lang="en-US" sz="2400" dirty="0" err="1"/>
              <a:t>websiteUrl</a:t>
            </a:r>
            <a:r>
              <a:rPr lang="en-US" sz="2400" dirty="0"/>
              <a:t> no matter what value you use for $</a:t>
            </a:r>
            <a:r>
              <a:rPr lang="en-US" sz="2400" dirty="0" err="1"/>
              <a:t>partialDetails</a:t>
            </a:r>
            <a:r>
              <a:rPr lang="en-US" sz="2400" dirty="0"/>
              <a:t>.</a:t>
            </a:r>
          </a:p>
        </p:txBody>
      </p:sp>
      <p:pic>
        <p:nvPicPr>
          <p:cNvPr id="3" name="Picture 2">
            <a:extLst>
              <a:ext uri="{FF2B5EF4-FFF2-40B4-BE49-F238E27FC236}">
                <a16:creationId xmlns:a16="http://schemas.microsoft.com/office/drawing/2014/main" id="{5E54266D-6FDF-4115-96AE-1087C2F3F7E4}"/>
              </a:ext>
            </a:extLst>
          </p:cNvPr>
          <p:cNvPicPr>
            <a:picLocks noChangeAspect="1"/>
          </p:cNvPicPr>
          <p:nvPr/>
        </p:nvPicPr>
        <p:blipFill>
          <a:blip r:embed="rId3"/>
          <a:stretch>
            <a:fillRect/>
          </a:stretch>
        </p:blipFill>
        <p:spPr>
          <a:xfrm>
            <a:off x="652462" y="2407006"/>
            <a:ext cx="7839075" cy="1876425"/>
          </a:xfrm>
          <a:prstGeom prst="rect">
            <a:avLst/>
          </a:prstGeom>
        </p:spPr>
      </p:pic>
    </p:spTree>
    <p:extLst>
      <p:ext uri="{BB962C8B-B14F-4D97-AF65-F5344CB8AC3E}">
        <p14:creationId xmlns:p14="http://schemas.microsoft.com/office/powerpoint/2010/main" val="3951972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 Identifying a single record to return</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580703" y="1215001"/>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Every API request that asks for a single record from a collection needs to specify an identifier for that record.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This identifier is usually associated with a unique identifier for that record in the server’s database, but it can also be anything else that can uniquely identify the record. </a:t>
            </a:r>
          </a:p>
        </p:txBody>
      </p:sp>
    </p:spTree>
    <p:extLst>
      <p:ext uri="{BB962C8B-B14F-4D97-AF65-F5344CB8AC3E}">
        <p14:creationId xmlns:p14="http://schemas.microsoft.com/office/powerpoint/2010/main" val="502097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 The @deprecated directive</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25383"/>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deprecating a field in a </a:t>
            </a:r>
            <a:r>
              <a:rPr lang="en-US" sz="2400" dirty="0" err="1"/>
              <a:t>GraphQL</a:t>
            </a:r>
            <a:r>
              <a:rPr lang="en-US" sz="2400" dirty="0"/>
              <a:t> schema, the @deprecated directive supports a reason argument to provide the reason behind the deprecation.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following is the </a:t>
            </a:r>
            <a:r>
              <a:rPr lang="en-US" sz="2400" dirty="0" err="1"/>
              <a:t>GraphQL’s</a:t>
            </a:r>
            <a:r>
              <a:rPr lang="en-US" sz="2400" dirty="0"/>
              <a:t> schema language representation of a type that has a deprecated field</a:t>
            </a:r>
          </a:p>
        </p:txBody>
      </p:sp>
      <p:pic>
        <p:nvPicPr>
          <p:cNvPr id="3" name="Picture 2">
            <a:extLst>
              <a:ext uri="{FF2B5EF4-FFF2-40B4-BE49-F238E27FC236}">
                <a16:creationId xmlns:a16="http://schemas.microsoft.com/office/drawing/2014/main" id="{AA280AE9-820D-4427-97B9-DBE00E12AC25}"/>
              </a:ext>
            </a:extLst>
          </p:cNvPr>
          <p:cNvPicPr>
            <a:picLocks noChangeAspect="1"/>
          </p:cNvPicPr>
          <p:nvPr/>
        </p:nvPicPr>
        <p:blipFill>
          <a:blip r:embed="rId3"/>
          <a:stretch>
            <a:fillRect/>
          </a:stretch>
        </p:blipFill>
        <p:spPr>
          <a:xfrm>
            <a:off x="962025" y="3422081"/>
            <a:ext cx="7219950" cy="1076325"/>
          </a:xfrm>
          <a:prstGeom prst="rect">
            <a:avLst/>
          </a:prstGeom>
        </p:spPr>
      </p:pic>
    </p:spTree>
    <p:extLst>
      <p:ext uri="{BB962C8B-B14F-4D97-AF65-F5344CB8AC3E}">
        <p14:creationId xmlns:p14="http://schemas.microsoft.com/office/powerpoint/2010/main" val="64823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GraphQL fragments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54658"/>
            <a:ext cx="7596822" cy="2966838"/>
          </a:xfrm>
          <a:prstGeom prst="rect">
            <a:avLst/>
          </a:prstGeom>
        </p:spPr>
        <p:txBody>
          <a:bodyPr vert="horz" wrap="square" lIns="0" tIns="12065" rIns="0" bIns="0" rtlCol="0">
            <a:spAutoFit/>
          </a:bodyPr>
          <a:lstStyle/>
          <a:p>
            <a:pPr algn="ctr"/>
            <a:r>
              <a:rPr lang="en-US" sz="2400" b="1" dirty="0"/>
              <a:t>Why fragments?</a:t>
            </a:r>
          </a:p>
          <a:p>
            <a:endParaRPr lang="en-US" sz="2400" dirty="0"/>
          </a:p>
          <a:p>
            <a:pPr marL="342900" indent="-342900">
              <a:buFont typeface="Arial" panose="020B0604020202020204" pitchFamily="34" charset="0"/>
              <a:buChar char="•"/>
            </a:pPr>
            <a:r>
              <a:rPr lang="en-US" sz="2400" dirty="0"/>
              <a:t>To build anything complicated, the truly helpful strategy is to split what needs to be built into smaller parts and then focus on one part at a time.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Ideally, the smaller parts should be designed in a way that does not couple them with each other. </a:t>
            </a:r>
          </a:p>
        </p:txBody>
      </p:sp>
    </p:spTree>
    <p:extLst>
      <p:ext uri="{BB962C8B-B14F-4D97-AF65-F5344CB8AC3E}">
        <p14:creationId xmlns:p14="http://schemas.microsoft.com/office/powerpoint/2010/main" val="2817786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Defining and using fragments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39646"/>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For example, let’s take the simple GitHub organization information query example:</a:t>
            </a:r>
          </a:p>
        </p:txBody>
      </p:sp>
      <p:pic>
        <p:nvPicPr>
          <p:cNvPr id="3" name="Picture 2">
            <a:extLst>
              <a:ext uri="{FF2B5EF4-FFF2-40B4-BE49-F238E27FC236}">
                <a16:creationId xmlns:a16="http://schemas.microsoft.com/office/drawing/2014/main" id="{C106796E-701B-4188-98E4-8DB1349BEEB4}"/>
              </a:ext>
            </a:extLst>
          </p:cNvPr>
          <p:cNvPicPr>
            <a:picLocks noChangeAspect="1"/>
          </p:cNvPicPr>
          <p:nvPr/>
        </p:nvPicPr>
        <p:blipFill>
          <a:blip r:embed="rId3"/>
          <a:stretch>
            <a:fillRect/>
          </a:stretch>
        </p:blipFill>
        <p:spPr>
          <a:xfrm>
            <a:off x="1591170" y="2068884"/>
            <a:ext cx="6288438" cy="2386504"/>
          </a:xfrm>
          <a:prstGeom prst="rect">
            <a:avLst/>
          </a:prstGeom>
        </p:spPr>
      </p:pic>
    </p:spTree>
    <p:extLst>
      <p:ext uri="{BB962C8B-B14F-4D97-AF65-F5344CB8AC3E}">
        <p14:creationId xmlns:p14="http://schemas.microsoft.com/office/powerpoint/2010/main" val="4057150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Defining and using fragments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844709" y="1340068"/>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a:t>To make this query use a fragment, you first need to define the fragment.</a:t>
            </a:r>
            <a:endParaRPr lang="en-US" sz="2400" dirty="0"/>
          </a:p>
        </p:txBody>
      </p:sp>
      <p:pic>
        <p:nvPicPr>
          <p:cNvPr id="3" name="Picture 2">
            <a:extLst>
              <a:ext uri="{FF2B5EF4-FFF2-40B4-BE49-F238E27FC236}">
                <a16:creationId xmlns:a16="http://schemas.microsoft.com/office/drawing/2014/main" id="{B5F25A36-D2EC-4081-AE4B-4012C47A1091}"/>
              </a:ext>
            </a:extLst>
          </p:cNvPr>
          <p:cNvPicPr>
            <a:picLocks noChangeAspect="1"/>
          </p:cNvPicPr>
          <p:nvPr/>
        </p:nvPicPr>
        <p:blipFill>
          <a:blip r:embed="rId3"/>
          <a:stretch>
            <a:fillRect/>
          </a:stretch>
        </p:blipFill>
        <p:spPr>
          <a:xfrm>
            <a:off x="940122" y="2454500"/>
            <a:ext cx="7263756" cy="1877006"/>
          </a:xfrm>
          <a:prstGeom prst="rect">
            <a:avLst/>
          </a:prstGeom>
        </p:spPr>
      </p:pic>
    </p:spTree>
    <p:extLst>
      <p:ext uri="{BB962C8B-B14F-4D97-AF65-F5344CB8AC3E}">
        <p14:creationId xmlns:p14="http://schemas.microsoft.com/office/powerpoint/2010/main" val="1990816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Defining and using fragments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76578"/>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To use the fragment, you “spread” its name where the fields were originally used in the query</a:t>
            </a:r>
          </a:p>
        </p:txBody>
      </p:sp>
      <p:pic>
        <p:nvPicPr>
          <p:cNvPr id="3" name="Picture 2">
            <a:extLst>
              <a:ext uri="{FF2B5EF4-FFF2-40B4-BE49-F238E27FC236}">
                <a16:creationId xmlns:a16="http://schemas.microsoft.com/office/drawing/2014/main" id="{28C172D5-BAF2-4A58-8A49-A2462840D8A0}"/>
              </a:ext>
            </a:extLst>
          </p:cNvPr>
          <p:cNvPicPr>
            <a:picLocks noChangeAspect="1"/>
          </p:cNvPicPr>
          <p:nvPr/>
        </p:nvPicPr>
        <p:blipFill>
          <a:blip r:embed="rId3"/>
          <a:stretch>
            <a:fillRect/>
          </a:stretch>
        </p:blipFill>
        <p:spPr>
          <a:xfrm>
            <a:off x="1586978" y="2571750"/>
            <a:ext cx="5970044" cy="1642919"/>
          </a:xfrm>
          <a:prstGeom prst="rect">
            <a:avLst/>
          </a:prstGeom>
        </p:spPr>
      </p:pic>
    </p:spTree>
    <p:extLst>
      <p:ext uri="{BB962C8B-B14F-4D97-AF65-F5344CB8AC3E}">
        <p14:creationId xmlns:p14="http://schemas.microsoft.com/office/powerpoint/2010/main" val="15448256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Fragments and DRY</a:t>
            </a:r>
            <a:endParaRPr lang="en-US" sz="3200" dirty="0"/>
          </a:p>
        </p:txBody>
      </p:sp>
      <p:pic>
        <p:nvPicPr>
          <p:cNvPr id="3" name="Picture 2">
            <a:extLst>
              <a:ext uri="{FF2B5EF4-FFF2-40B4-BE49-F238E27FC236}">
                <a16:creationId xmlns:a16="http://schemas.microsoft.com/office/drawing/2014/main" id="{0ED7B672-698F-49DC-8F63-FCF822F2918F}"/>
              </a:ext>
            </a:extLst>
          </p:cNvPr>
          <p:cNvPicPr>
            <a:picLocks noChangeAspect="1"/>
          </p:cNvPicPr>
          <p:nvPr/>
        </p:nvPicPr>
        <p:blipFill>
          <a:blip r:embed="rId3"/>
          <a:stretch>
            <a:fillRect/>
          </a:stretch>
        </p:blipFill>
        <p:spPr>
          <a:xfrm>
            <a:off x="586913" y="1001547"/>
            <a:ext cx="7823200" cy="3755775"/>
          </a:xfrm>
          <a:prstGeom prst="rect">
            <a:avLst/>
          </a:prstGeom>
        </p:spPr>
      </p:pic>
    </p:spTree>
    <p:extLst>
      <p:ext uri="{BB962C8B-B14F-4D97-AF65-F5344CB8AC3E}">
        <p14:creationId xmlns:p14="http://schemas.microsoft.com/office/powerpoint/2010/main" val="15316334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46</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9142"/>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Here is the same </a:t>
            </a:r>
            <a:r>
              <a:rPr lang="en-US" sz="2400" dirty="0" err="1"/>
              <a:t>GraphQL</a:t>
            </a:r>
            <a:r>
              <a:rPr lang="en-US" sz="2400" dirty="0"/>
              <a:t> operation modified to use a fragment to remove the duplicated parts.</a:t>
            </a:r>
          </a:p>
        </p:txBody>
      </p:sp>
      <p:pic>
        <p:nvPicPr>
          <p:cNvPr id="3" name="Picture 2">
            <a:extLst>
              <a:ext uri="{FF2B5EF4-FFF2-40B4-BE49-F238E27FC236}">
                <a16:creationId xmlns:a16="http://schemas.microsoft.com/office/drawing/2014/main" id="{A20A4BD6-6503-4CC2-916A-F49FF557A1D4}"/>
              </a:ext>
            </a:extLst>
          </p:cNvPr>
          <p:cNvPicPr>
            <a:picLocks noChangeAspect="1"/>
          </p:cNvPicPr>
          <p:nvPr/>
        </p:nvPicPr>
        <p:blipFill>
          <a:blip r:embed="rId3"/>
          <a:stretch>
            <a:fillRect/>
          </a:stretch>
        </p:blipFill>
        <p:spPr>
          <a:xfrm>
            <a:off x="619760" y="889989"/>
            <a:ext cx="7904480" cy="3640653"/>
          </a:xfrm>
          <a:prstGeom prst="rect">
            <a:avLst/>
          </a:prstGeom>
        </p:spPr>
      </p:pic>
    </p:spTree>
    <p:extLst>
      <p:ext uri="{BB962C8B-B14F-4D97-AF65-F5344CB8AC3E}">
        <p14:creationId xmlns:p14="http://schemas.microsoft.com/office/powerpoint/2010/main" val="2071423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 Fragments and UI components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640380" y="1224178"/>
            <a:ext cx="7863240"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word component can mean different things to different people. In the UI domain, a component can be an abstract input text box or Twitter’s full 280-character tweet form with its buttons and counter display. </a:t>
            </a:r>
          </a:p>
          <a:p>
            <a:pPr marL="342900" indent="-342900">
              <a:buFont typeface="Arial" panose="020B0604020202020204" pitchFamily="34" charset="0"/>
              <a:buChar char="•"/>
            </a:pPr>
            <a:r>
              <a:rPr lang="en-US" sz="2400" dirty="0"/>
              <a:t>You can pick any part of an application and call it a component, Components can be small or big. </a:t>
            </a:r>
          </a:p>
          <a:p>
            <a:pPr marL="342900" indent="-342900">
              <a:buFont typeface="Arial" panose="020B0604020202020204" pitchFamily="34" charset="0"/>
              <a:buChar char="•"/>
            </a:pPr>
            <a:r>
              <a:rPr lang="en-US" sz="2400" dirty="0"/>
              <a:t>They can be functional on their own, or they can be parts that have to be put together to make something functional. </a:t>
            </a:r>
          </a:p>
        </p:txBody>
      </p:sp>
    </p:spTree>
    <p:extLst>
      <p:ext uri="{BB962C8B-B14F-4D97-AF65-F5344CB8AC3E}">
        <p14:creationId xmlns:p14="http://schemas.microsoft.com/office/powerpoint/2010/main" val="107204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 Fragments and UI components</a:t>
            </a:r>
            <a:endParaRPr lang="en-US" sz="3200" dirty="0"/>
          </a:p>
        </p:txBody>
      </p:sp>
      <p:pic>
        <p:nvPicPr>
          <p:cNvPr id="3" name="Picture 2">
            <a:extLst>
              <a:ext uri="{FF2B5EF4-FFF2-40B4-BE49-F238E27FC236}">
                <a16:creationId xmlns:a16="http://schemas.microsoft.com/office/drawing/2014/main" id="{728E7847-139A-4019-9074-8D0A74541065}"/>
              </a:ext>
            </a:extLst>
          </p:cNvPr>
          <p:cNvPicPr>
            <a:picLocks noChangeAspect="1"/>
          </p:cNvPicPr>
          <p:nvPr/>
        </p:nvPicPr>
        <p:blipFill>
          <a:blip r:embed="rId3"/>
          <a:stretch>
            <a:fillRect/>
          </a:stretch>
        </p:blipFill>
        <p:spPr>
          <a:xfrm>
            <a:off x="984250" y="1067248"/>
            <a:ext cx="7175500" cy="3489293"/>
          </a:xfrm>
          <a:prstGeom prst="rect">
            <a:avLst/>
          </a:prstGeom>
        </p:spPr>
      </p:pic>
    </p:spTree>
    <p:extLst>
      <p:ext uri="{BB962C8B-B14F-4D97-AF65-F5344CB8AC3E}">
        <p14:creationId xmlns:p14="http://schemas.microsoft.com/office/powerpoint/2010/main" val="5707389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 Fragments and UI components</a:t>
            </a:r>
          </a:p>
        </p:txBody>
      </p:sp>
      <p:pic>
        <p:nvPicPr>
          <p:cNvPr id="3" name="Picture 2">
            <a:extLst>
              <a:ext uri="{FF2B5EF4-FFF2-40B4-BE49-F238E27FC236}">
                <a16:creationId xmlns:a16="http://schemas.microsoft.com/office/drawing/2014/main" id="{9C6A3C80-B219-4949-BDAD-DB8C90D4FF10}"/>
              </a:ext>
            </a:extLst>
          </p:cNvPr>
          <p:cNvPicPr>
            <a:picLocks noChangeAspect="1"/>
          </p:cNvPicPr>
          <p:nvPr/>
        </p:nvPicPr>
        <p:blipFill>
          <a:blip r:embed="rId3"/>
          <a:stretch>
            <a:fillRect/>
          </a:stretch>
        </p:blipFill>
        <p:spPr>
          <a:xfrm>
            <a:off x="1804987" y="1125969"/>
            <a:ext cx="5534025" cy="3371850"/>
          </a:xfrm>
          <a:prstGeom prst="rect">
            <a:avLst/>
          </a:prstGeom>
        </p:spPr>
      </p:pic>
    </p:spTree>
    <p:extLst>
      <p:ext uri="{BB962C8B-B14F-4D97-AF65-F5344CB8AC3E}">
        <p14:creationId xmlns:p14="http://schemas.microsoft.com/office/powerpoint/2010/main" val="2402062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 Identifying a single record to return</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31627"/>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Here is an example query that asks for information about the user whose email address is jane@doe.name.</a:t>
            </a:r>
          </a:p>
        </p:txBody>
      </p:sp>
      <p:pic>
        <p:nvPicPr>
          <p:cNvPr id="3" name="Picture 2">
            <a:extLst>
              <a:ext uri="{FF2B5EF4-FFF2-40B4-BE49-F238E27FC236}">
                <a16:creationId xmlns:a16="http://schemas.microsoft.com/office/drawing/2014/main" id="{60331B15-B4DD-4545-AA72-592AB7402080}"/>
              </a:ext>
            </a:extLst>
          </p:cNvPr>
          <p:cNvPicPr>
            <a:picLocks noChangeAspect="1"/>
          </p:cNvPicPr>
          <p:nvPr/>
        </p:nvPicPr>
        <p:blipFill>
          <a:blip r:embed="rId3"/>
          <a:stretch>
            <a:fillRect/>
          </a:stretch>
        </p:blipFill>
        <p:spPr>
          <a:xfrm>
            <a:off x="2135780" y="2474711"/>
            <a:ext cx="4963074" cy="1905256"/>
          </a:xfrm>
          <a:prstGeom prst="rect">
            <a:avLst/>
          </a:prstGeom>
        </p:spPr>
      </p:pic>
    </p:spTree>
    <p:extLst>
      <p:ext uri="{BB962C8B-B14F-4D97-AF65-F5344CB8AC3E}">
        <p14:creationId xmlns:p14="http://schemas.microsoft.com/office/powerpoint/2010/main" val="31390654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50</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9142"/>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a:t>
            </a:r>
            <a:r>
              <a:rPr lang="en-US" sz="2400" dirty="0" err="1"/>
              <a:t>TweetList</a:t>
            </a:r>
            <a:r>
              <a:rPr lang="en-US" sz="2400" dirty="0"/>
              <a:t> component needs a data object that might look like this.</a:t>
            </a:r>
          </a:p>
        </p:txBody>
      </p:sp>
      <p:pic>
        <p:nvPicPr>
          <p:cNvPr id="3" name="Picture 2">
            <a:extLst>
              <a:ext uri="{FF2B5EF4-FFF2-40B4-BE49-F238E27FC236}">
                <a16:creationId xmlns:a16="http://schemas.microsoft.com/office/drawing/2014/main" id="{6BE61809-6D1C-42E1-8733-C061944E73FC}"/>
              </a:ext>
            </a:extLst>
          </p:cNvPr>
          <p:cNvPicPr>
            <a:picLocks noChangeAspect="1"/>
          </p:cNvPicPr>
          <p:nvPr/>
        </p:nvPicPr>
        <p:blipFill>
          <a:blip r:embed="rId3"/>
          <a:stretch>
            <a:fillRect/>
          </a:stretch>
        </p:blipFill>
        <p:spPr>
          <a:xfrm>
            <a:off x="830058" y="1014540"/>
            <a:ext cx="3972059" cy="3556000"/>
          </a:xfrm>
          <a:prstGeom prst="rect">
            <a:avLst/>
          </a:prstGeom>
        </p:spPr>
      </p:pic>
    </p:spTree>
    <p:extLst>
      <p:ext uri="{BB962C8B-B14F-4D97-AF65-F5344CB8AC3E}">
        <p14:creationId xmlns:p14="http://schemas.microsoft.com/office/powerpoint/2010/main" val="30804885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 Fragments and UI components</a:t>
            </a:r>
            <a:endParaRPr lang="en-US" sz="3200" dirty="0"/>
          </a:p>
        </p:txBody>
      </p:sp>
      <p:pic>
        <p:nvPicPr>
          <p:cNvPr id="3" name="Picture 2">
            <a:extLst>
              <a:ext uri="{FF2B5EF4-FFF2-40B4-BE49-F238E27FC236}">
                <a16:creationId xmlns:a16="http://schemas.microsoft.com/office/drawing/2014/main" id="{AC1EA255-03C2-4F57-87F9-73ACD20B9727}"/>
              </a:ext>
            </a:extLst>
          </p:cNvPr>
          <p:cNvPicPr>
            <a:picLocks noChangeAspect="1"/>
          </p:cNvPicPr>
          <p:nvPr/>
        </p:nvPicPr>
        <p:blipFill>
          <a:blip r:embed="rId3"/>
          <a:stretch>
            <a:fillRect/>
          </a:stretch>
        </p:blipFill>
        <p:spPr>
          <a:xfrm>
            <a:off x="965200" y="1183119"/>
            <a:ext cx="5715000" cy="3257550"/>
          </a:xfrm>
          <a:prstGeom prst="rect">
            <a:avLst/>
          </a:prstGeom>
        </p:spPr>
      </p:pic>
    </p:spTree>
    <p:extLst>
      <p:ext uri="{BB962C8B-B14F-4D97-AF65-F5344CB8AC3E}">
        <p14:creationId xmlns:p14="http://schemas.microsoft.com/office/powerpoint/2010/main" val="1614962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 Fragments and UI components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262328"/>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a:t>The data required by the Sidebar component can be declared using this fragment</a:t>
            </a:r>
            <a:endParaRPr lang="en-US" sz="2400" dirty="0"/>
          </a:p>
        </p:txBody>
      </p:sp>
      <p:pic>
        <p:nvPicPr>
          <p:cNvPr id="3" name="Picture 2">
            <a:extLst>
              <a:ext uri="{FF2B5EF4-FFF2-40B4-BE49-F238E27FC236}">
                <a16:creationId xmlns:a16="http://schemas.microsoft.com/office/drawing/2014/main" id="{49775404-0B5D-4006-8DD2-AAE23457687A}"/>
              </a:ext>
            </a:extLst>
          </p:cNvPr>
          <p:cNvPicPr>
            <a:picLocks noChangeAspect="1"/>
          </p:cNvPicPr>
          <p:nvPr/>
        </p:nvPicPr>
        <p:blipFill>
          <a:blip r:embed="rId3"/>
          <a:stretch>
            <a:fillRect/>
          </a:stretch>
        </p:blipFill>
        <p:spPr>
          <a:xfrm>
            <a:off x="795337" y="2311146"/>
            <a:ext cx="4733925" cy="2085975"/>
          </a:xfrm>
          <a:prstGeom prst="rect">
            <a:avLst/>
          </a:prstGeom>
        </p:spPr>
      </p:pic>
    </p:spTree>
    <p:extLst>
      <p:ext uri="{BB962C8B-B14F-4D97-AF65-F5344CB8AC3E}">
        <p14:creationId xmlns:p14="http://schemas.microsoft.com/office/powerpoint/2010/main" val="20819541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 Fragments and UI components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051922"/>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data required by a single Tweet component can be declared as follows</a:t>
            </a:r>
          </a:p>
        </p:txBody>
      </p:sp>
      <p:pic>
        <p:nvPicPr>
          <p:cNvPr id="3" name="Picture 2">
            <a:extLst>
              <a:ext uri="{FF2B5EF4-FFF2-40B4-BE49-F238E27FC236}">
                <a16:creationId xmlns:a16="http://schemas.microsoft.com/office/drawing/2014/main" id="{2EC1E99C-EC5D-4C68-A0D7-BE5389A02719}"/>
              </a:ext>
            </a:extLst>
          </p:cNvPr>
          <p:cNvPicPr>
            <a:picLocks noChangeAspect="1"/>
          </p:cNvPicPr>
          <p:nvPr/>
        </p:nvPicPr>
        <p:blipFill>
          <a:blip r:embed="rId3"/>
          <a:stretch>
            <a:fillRect/>
          </a:stretch>
        </p:blipFill>
        <p:spPr>
          <a:xfrm>
            <a:off x="1409700" y="1925994"/>
            <a:ext cx="6324600" cy="2800350"/>
          </a:xfrm>
          <a:prstGeom prst="rect">
            <a:avLst/>
          </a:prstGeom>
        </p:spPr>
      </p:pic>
    </p:spTree>
    <p:extLst>
      <p:ext uri="{BB962C8B-B14F-4D97-AF65-F5344CB8AC3E}">
        <p14:creationId xmlns:p14="http://schemas.microsoft.com/office/powerpoint/2010/main" val="802226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 Fragments and UI components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17619"/>
            <a:ext cx="7596822"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 can use the </a:t>
            </a:r>
            <a:r>
              <a:rPr lang="en-US" sz="2400" dirty="0" err="1"/>
              <a:t>tweetData</a:t>
            </a:r>
            <a:r>
              <a:rPr lang="en-US" sz="2400" dirty="0"/>
              <a:t> fragment here</a:t>
            </a:r>
          </a:p>
        </p:txBody>
      </p:sp>
      <p:pic>
        <p:nvPicPr>
          <p:cNvPr id="3" name="Picture 2">
            <a:extLst>
              <a:ext uri="{FF2B5EF4-FFF2-40B4-BE49-F238E27FC236}">
                <a16:creationId xmlns:a16="http://schemas.microsoft.com/office/drawing/2014/main" id="{2DF7637D-E8C8-472F-83E5-4D4EFA9B8C47}"/>
              </a:ext>
            </a:extLst>
          </p:cNvPr>
          <p:cNvPicPr>
            <a:picLocks noChangeAspect="1"/>
          </p:cNvPicPr>
          <p:nvPr/>
        </p:nvPicPr>
        <p:blipFill>
          <a:blip r:embed="rId3"/>
          <a:stretch>
            <a:fillRect/>
          </a:stretch>
        </p:blipFill>
        <p:spPr>
          <a:xfrm>
            <a:off x="1122536" y="2133303"/>
            <a:ext cx="6898928" cy="2074965"/>
          </a:xfrm>
          <a:prstGeom prst="rect">
            <a:avLst/>
          </a:prstGeom>
        </p:spPr>
      </p:pic>
    </p:spTree>
    <p:extLst>
      <p:ext uri="{BB962C8B-B14F-4D97-AF65-F5344CB8AC3E}">
        <p14:creationId xmlns:p14="http://schemas.microsoft.com/office/powerpoint/2010/main" val="30601509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 Fragments and UI components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31627"/>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To come up with the data required by the entire page, all we need to do is put these fragments together and form one </a:t>
            </a:r>
            <a:r>
              <a:rPr lang="en-US" sz="2400" dirty="0" err="1"/>
              <a:t>GraphQL</a:t>
            </a:r>
            <a:r>
              <a:rPr lang="en-US" sz="2400" dirty="0"/>
              <a:t> query using fragment spreads.</a:t>
            </a:r>
          </a:p>
        </p:txBody>
      </p:sp>
      <p:pic>
        <p:nvPicPr>
          <p:cNvPr id="3" name="Picture 2">
            <a:extLst>
              <a:ext uri="{FF2B5EF4-FFF2-40B4-BE49-F238E27FC236}">
                <a16:creationId xmlns:a16="http://schemas.microsoft.com/office/drawing/2014/main" id="{BC7BB64C-D5D1-4083-A024-25C942811EE0}"/>
              </a:ext>
            </a:extLst>
          </p:cNvPr>
          <p:cNvPicPr>
            <a:picLocks noChangeAspect="1"/>
          </p:cNvPicPr>
          <p:nvPr/>
        </p:nvPicPr>
        <p:blipFill>
          <a:blip r:embed="rId3"/>
          <a:stretch>
            <a:fillRect/>
          </a:stretch>
        </p:blipFill>
        <p:spPr>
          <a:xfrm>
            <a:off x="1905000" y="2547078"/>
            <a:ext cx="5334000" cy="1809750"/>
          </a:xfrm>
          <a:prstGeom prst="rect">
            <a:avLst/>
          </a:prstGeom>
        </p:spPr>
      </p:pic>
      <p:sp>
        <p:nvSpPr>
          <p:cNvPr id="6" name="TextBox 5">
            <a:extLst>
              <a:ext uri="{FF2B5EF4-FFF2-40B4-BE49-F238E27FC236}">
                <a16:creationId xmlns:a16="http://schemas.microsoft.com/office/drawing/2014/main" id="{E6F3EF22-AD5E-4E8C-991F-3E8DD92FFEA6}"/>
              </a:ext>
            </a:extLst>
          </p:cNvPr>
          <p:cNvSpPr txBox="1"/>
          <p:nvPr/>
        </p:nvSpPr>
        <p:spPr>
          <a:xfrm>
            <a:off x="4013201" y="2832100"/>
            <a:ext cx="1777999" cy="307777"/>
          </a:xfrm>
          <a:prstGeom prst="rect">
            <a:avLst/>
          </a:prstGeom>
          <a:solidFill>
            <a:schemeClr val="bg1"/>
          </a:solidFill>
        </p:spPr>
        <p:txBody>
          <a:bodyPr wrap="square" rtlCol="0">
            <a:spAutoFit/>
          </a:bodyPr>
          <a:lstStyle/>
          <a:p>
            <a:r>
              <a:rPr lang="en-US" dirty="0">
                <a:solidFill>
                  <a:srgbClr val="818286"/>
                </a:solidFill>
              </a:rPr>
              <a:t>“Ernesto.net”</a:t>
            </a:r>
          </a:p>
        </p:txBody>
      </p:sp>
    </p:spTree>
    <p:extLst>
      <p:ext uri="{BB962C8B-B14F-4D97-AF65-F5344CB8AC3E}">
        <p14:creationId xmlns:p14="http://schemas.microsoft.com/office/powerpoint/2010/main" val="13229836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 Fragments and UI components</a:t>
            </a:r>
            <a:endParaRPr lang="en-US" sz="3200" dirty="0"/>
          </a:p>
        </p:txBody>
      </p:sp>
      <p:pic>
        <p:nvPicPr>
          <p:cNvPr id="3" name="Picture 2">
            <a:extLst>
              <a:ext uri="{FF2B5EF4-FFF2-40B4-BE49-F238E27FC236}">
                <a16:creationId xmlns:a16="http://schemas.microsoft.com/office/drawing/2014/main" id="{C99FEB96-8D3A-4B68-AE51-8253401F0AB4}"/>
              </a:ext>
            </a:extLst>
          </p:cNvPr>
          <p:cNvPicPr>
            <a:picLocks noChangeAspect="1"/>
          </p:cNvPicPr>
          <p:nvPr/>
        </p:nvPicPr>
        <p:blipFill>
          <a:blip r:embed="rId3"/>
          <a:stretch>
            <a:fillRect/>
          </a:stretch>
        </p:blipFill>
        <p:spPr>
          <a:xfrm>
            <a:off x="1624012" y="1278369"/>
            <a:ext cx="5895975" cy="3067050"/>
          </a:xfrm>
          <a:prstGeom prst="rect">
            <a:avLst/>
          </a:prstGeom>
        </p:spPr>
      </p:pic>
    </p:spTree>
    <p:extLst>
      <p:ext uri="{BB962C8B-B14F-4D97-AF65-F5344CB8AC3E}">
        <p14:creationId xmlns:p14="http://schemas.microsoft.com/office/powerpoint/2010/main" val="1642575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57</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14650" y="466943"/>
            <a:ext cx="8114700"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Here is an inline fragment use case from the GitHub API </a:t>
            </a:r>
          </a:p>
        </p:txBody>
      </p:sp>
      <p:grpSp>
        <p:nvGrpSpPr>
          <p:cNvPr id="6" name="Group 5">
            <a:extLst>
              <a:ext uri="{FF2B5EF4-FFF2-40B4-BE49-F238E27FC236}">
                <a16:creationId xmlns:a16="http://schemas.microsoft.com/office/drawing/2014/main" id="{BD6B60EA-3AD9-4611-BE4C-8A8690573065}"/>
              </a:ext>
            </a:extLst>
          </p:cNvPr>
          <p:cNvGrpSpPr/>
          <p:nvPr/>
        </p:nvGrpSpPr>
        <p:grpSpPr>
          <a:xfrm>
            <a:off x="647637" y="1289050"/>
            <a:ext cx="7986308" cy="2965450"/>
            <a:chOff x="2971737" y="2578100"/>
            <a:chExt cx="6908926" cy="2565400"/>
          </a:xfrm>
        </p:grpSpPr>
        <p:pic>
          <p:nvPicPr>
            <p:cNvPr id="3" name="Picture 2">
              <a:extLst>
                <a:ext uri="{FF2B5EF4-FFF2-40B4-BE49-F238E27FC236}">
                  <a16:creationId xmlns:a16="http://schemas.microsoft.com/office/drawing/2014/main" id="{11A1EA7B-F43B-4998-B6C8-EA419D77FBC3}"/>
                </a:ext>
              </a:extLst>
            </p:cNvPr>
            <p:cNvPicPr>
              <a:picLocks noChangeAspect="1"/>
            </p:cNvPicPr>
            <p:nvPr/>
          </p:nvPicPr>
          <p:blipFill rotWithShape="1">
            <a:blip r:embed="rId3"/>
            <a:srcRect b="77531"/>
            <a:stretch/>
          </p:blipFill>
          <p:spPr>
            <a:xfrm>
              <a:off x="2971737" y="2578100"/>
              <a:ext cx="6908926" cy="1155700"/>
            </a:xfrm>
            <a:prstGeom prst="rect">
              <a:avLst/>
            </a:prstGeom>
          </p:spPr>
        </p:pic>
        <p:pic>
          <p:nvPicPr>
            <p:cNvPr id="7" name="Picture 6">
              <a:extLst>
                <a:ext uri="{FF2B5EF4-FFF2-40B4-BE49-F238E27FC236}">
                  <a16:creationId xmlns:a16="http://schemas.microsoft.com/office/drawing/2014/main" id="{24CB52A8-8AA1-4FB2-880B-043458510F0C}"/>
                </a:ext>
              </a:extLst>
            </p:cNvPr>
            <p:cNvPicPr>
              <a:picLocks noChangeAspect="1"/>
            </p:cNvPicPr>
            <p:nvPr/>
          </p:nvPicPr>
          <p:blipFill rotWithShape="1">
            <a:blip r:embed="rId3"/>
            <a:srcRect t="72592"/>
            <a:stretch/>
          </p:blipFill>
          <p:spPr>
            <a:xfrm>
              <a:off x="2971737" y="3733800"/>
              <a:ext cx="6908926" cy="1409700"/>
            </a:xfrm>
            <a:prstGeom prst="rect">
              <a:avLst/>
            </a:prstGeom>
          </p:spPr>
        </p:pic>
      </p:grpSp>
    </p:spTree>
    <p:extLst>
      <p:ext uri="{BB962C8B-B14F-4D97-AF65-F5344CB8AC3E}">
        <p14:creationId xmlns:p14="http://schemas.microsoft.com/office/powerpoint/2010/main" val="28585519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Inline fragments for interfaces and unions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244498"/>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a:t>Here is an example from the facebook/graphql repository.</a:t>
            </a:r>
            <a:endParaRPr lang="en-US" sz="2400" dirty="0"/>
          </a:p>
        </p:txBody>
      </p:sp>
      <p:pic>
        <p:nvPicPr>
          <p:cNvPr id="3" name="Picture 2">
            <a:extLst>
              <a:ext uri="{FF2B5EF4-FFF2-40B4-BE49-F238E27FC236}">
                <a16:creationId xmlns:a16="http://schemas.microsoft.com/office/drawing/2014/main" id="{B8790A77-B7FA-47A5-A09A-07F74BB92E7D}"/>
              </a:ext>
            </a:extLst>
          </p:cNvPr>
          <p:cNvPicPr>
            <a:picLocks noChangeAspect="1"/>
          </p:cNvPicPr>
          <p:nvPr/>
        </p:nvPicPr>
        <p:blipFill>
          <a:blip r:embed="rId3"/>
          <a:stretch>
            <a:fillRect/>
          </a:stretch>
        </p:blipFill>
        <p:spPr>
          <a:xfrm>
            <a:off x="1338262" y="2205181"/>
            <a:ext cx="6467475" cy="1885950"/>
          </a:xfrm>
          <a:prstGeom prst="rect">
            <a:avLst/>
          </a:prstGeom>
        </p:spPr>
      </p:pic>
    </p:spTree>
    <p:extLst>
      <p:ext uri="{BB962C8B-B14F-4D97-AF65-F5344CB8AC3E}">
        <p14:creationId xmlns:p14="http://schemas.microsoft.com/office/powerpoint/2010/main" val="23603293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59</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03549" y="259576"/>
            <a:ext cx="7936900"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Here is a query to pick these different fields based on the type of the </a:t>
            </a:r>
            <a:r>
              <a:rPr lang="en-US" sz="2400" dirty="0" err="1"/>
              <a:t>issueOrPullRequest</a:t>
            </a:r>
            <a:r>
              <a:rPr lang="en-US" sz="2400" dirty="0"/>
              <a:t> whose number is 5</a:t>
            </a:r>
          </a:p>
        </p:txBody>
      </p:sp>
      <p:pic>
        <p:nvPicPr>
          <p:cNvPr id="3" name="Picture 2">
            <a:extLst>
              <a:ext uri="{FF2B5EF4-FFF2-40B4-BE49-F238E27FC236}">
                <a16:creationId xmlns:a16="http://schemas.microsoft.com/office/drawing/2014/main" id="{02D3003F-8EB7-408E-B5C1-57521CB52E0B}"/>
              </a:ext>
            </a:extLst>
          </p:cNvPr>
          <p:cNvPicPr>
            <a:picLocks noChangeAspect="1"/>
          </p:cNvPicPr>
          <p:nvPr/>
        </p:nvPicPr>
        <p:blipFill>
          <a:blip r:embed="rId3"/>
          <a:stretch>
            <a:fillRect/>
          </a:stretch>
        </p:blipFill>
        <p:spPr>
          <a:xfrm>
            <a:off x="1309687" y="1173976"/>
            <a:ext cx="6524625" cy="3495675"/>
          </a:xfrm>
          <a:prstGeom prst="rect">
            <a:avLst/>
          </a:prstGeom>
        </p:spPr>
      </p:pic>
    </p:spTree>
    <p:extLst>
      <p:ext uri="{BB962C8B-B14F-4D97-AF65-F5344CB8AC3E}">
        <p14:creationId xmlns:p14="http://schemas.microsoft.com/office/powerpoint/2010/main" val="1166342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 Identifying a single record to return</a:t>
            </a:r>
            <a:endParaRPr lang="en-US" sz="3200" dirty="0"/>
          </a:p>
        </p:txBody>
      </p:sp>
      <p:pic>
        <p:nvPicPr>
          <p:cNvPr id="3" name="Picture 2">
            <a:extLst>
              <a:ext uri="{FF2B5EF4-FFF2-40B4-BE49-F238E27FC236}">
                <a16:creationId xmlns:a16="http://schemas.microsoft.com/office/drawing/2014/main" id="{63C02E49-109F-40F0-B4A1-C97089C0AEAF}"/>
              </a:ext>
            </a:extLst>
          </p:cNvPr>
          <p:cNvPicPr>
            <a:picLocks noChangeAspect="1"/>
          </p:cNvPicPr>
          <p:nvPr/>
        </p:nvPicPr>
        <p:blipFill rotWithShape="1">
          <a:blip r:embed="rId3"/>
          <a:srcRect r="13416"/>
          <a:stretch/>
        </p:blipFill>
        <p:spPr>
          <a:xfrm>
            <a:off x="816585" y="1517185"/>
            <a:ext cx="7029557" cy="2589418"/>
          </a:xfrm>
          <a:prstGeom prst="rect">
            <a:avLst/>
          </a:prstGeom>
        </p:spPr>
      </p:pic>
    </p:spTree>
    <p:extLst>
      <p:ext uri="{BB962C8B-B14F-4D97-AF65-F5344CB8AC3E}">
        <p14:creationId xmlns:p14="http://schemas.microsoft.com/office/powerpoint/2010/main" val="34322525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60</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384013" y="253898"/>
            <a:ext cx="8229000" cy="102784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For example, a GitHub user search might return a user object or an organization object. </a:t>
            </a:r>
          </a:p>
          <a:p>
            <a:pPr marL="342900" indent="-342900">
              <a:buFont typeface="Arial" panose="020B0604020202020204" pitchFamily="34" charset="0"/>
              <a:buChar char="•"/>
            </a:pPr>
            <a:r>
              <a:rPr lang="en-US" sz="2200" dirty="0"/>
              <a:t>Here is a query to search GitHub users for the term "</a:t>
            </a:r>
            <a:r>
              <a:rPr lang="en-US" sz="2200" dirty="0" err="1"/>
              <a:t>graphql</a:t>
            </a:r>
            <a:r>
              <a:rPr lang="en-US" sz="2200" dirty="0"/>
              <a:t>".</a:t>
            </a:r>
          </a:p>
        </p:txBody>
      </p:sp>
      <p:grpSp>
        <p:nvGrpSpPr>
          <p:cNvPr id="6" name="Group 5">
            <a:extLst>
              <a:ext uri="{FF2B5EF4-FFF2-40B4-BE49-F238E27FC236}">
                <a16:creationId xmlns:a16="http://schemas.microsoft.com/office/drawing/2014/main" id="{FDE9E3BD-6963-49DC-AB08-750B007204D0}"/>
              </a:ext>
            </a:extLst>
          </p:cNvPr>
          <p:cNvGrpSpPr/>
          <p:nvPr/>
        </p:nvGrpSpPr>
        <p:grpSpPr>
          <a:xfrm>
            <a:off x="1245183" y="1409700"/>
            <a:ext cx="6653633" cy="3102478"/>
            <a:chOff x="979067" y="2349500"/>
            <a:chExt cx="5992066" cy="2794000"/>
          </a:xfrm>
        </p:grpSpPr>
        <p:pic>
          <p:nvPicPr>
            <p:cNvPr id="3" name="Picture 2">
              <a:extLst>
                <a:ext uri="{FF2B5EF4-FFF2-40B4-BE49-F238E27FC236}">
                  <a16:creationId xmlns:a16="http://schemas.microsoft.com/office/drawing/2014/main" id="{4249934B-BB6C-4976-9D22-0149FA43A9BA}"/>
                </a:ext>
              </a:extLst>
            </p:cNvPr>
            <p:cNvPicPr>
              <a:picLocks noChangeAspect="1"/>
            </p:cNvPicPr>
            <p:nvPr/>
          </p:nvPicPr>
          <p:blipFill rotWithShape="1">
            <a:blip r:embed="rId3"/>
            <a:srcRect b="83704"/>
            <a:stretch/>
          </p:blipFill>
          <p:spPr>
            <a:xfrm>
              <a:off x="979067" y="2349500"/>
              <a:ext cx="5992066" cy="838200"/>
            </a:xfrm>
            <a:prstGeom prst="rect">
              <a:avLst/>
            </a:prstGeom>
          </p:spPr>
        </p:pic>
        <p:pic>
          <p:nvPicPr>
            <p:cNvPr id="7" name="Picture 6">
              <a:extLst>
                <a:ext uri="{FF2B5EF4-FFF2-40B4-BE49-F238E27FC236}">
                  <a16:creationId xmlns:a16="http://schemas.microsoft.com/office/drawing/2014/main" id="{D78540D8-A0F2-425A-A2C9-C6716782718C}"/>
                </a:ext>
              </a:extLst>
            </p:cNvPr>
            <p:cNvPicPr>
              <a:picLocks noChangeAspect="1"/>
            </p:cNvPicPr>
            <p:nvPr/>
          </p:nvPicPr>
          <p:blipFill rotWithShape="1">
            <a:blip r:embed="rId3"/>
            <a:srcRect t="61976"/>
            <a:stretch/>
          </p:blipFill>
          <p:spPr>
            <a:xfrm>
              <a:off x="979067" y="3187700"/>
              <a:ext cx="5992066" cy="1955800"/>
            </a:xfrm>
            <a:prstGeom prst="rect">
              <a:avLst/>
            </a:prstGeom>
          </p:spPr>
        </p:pic>
      </p:grpSp>
    </p:spTree>
    <p:extLst>
      <p:ext uri="{BB962C8B-B14F-4D97-AF65-F5344CB8AC3E}">
        <p14:creationId xmlns:p14="http://schemas.microsoft.com/office/powerpoint/2010/main" val="20244229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Summary</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You can pass arguments to </a:t>
            </a:r>
            <a:r>
              <a:rPr lang="en-US" sz="2200" dirty="0" err="1"/>
              <a:t>GraphQL</a:t>
            </a:r>
            <a:r>
              <a:rPr lang="en-US" sz="2200" dirty="0"/>
              <a:t> fields when sending requests. </a:t>
            </a:r>
          </a:p>
          <a:p>
            <a:pPr marL="342900" indent="-342900">
              <a:buFont typeface="Arial" panose="020B0604020202020204" pitchFamily="34" charset="0"/>
              <a:buChar char="•"/>
            </a:pPr>
            <a:r>
              <a:rPr lang="en-US" sz="2200" dirty="0" err="1"/>
              <a:t>GraphQL</a:t>
            </a:r>
            <a:r>
              <a:rPr lang="en-US" sz="2200" dirty="0"/>
              <a:t> servers can use these arguments to support features like identifying a single record, limiting the number of records returned by a list field, ordering records and paginating through them, searching and filtering, and providing input values for mutations.</a:t>
            </a:r>
          </a:p>
          <a:p>
            <a:pPr marL="342900" indent="-342900">
              <a:buFont typeface="Arial" panose="020B0604020202020204" pitchFamily="34" charset="0"/>
              <a:buChar char="•"/>
            </a:pPr>
            <a:r>
              <a:rPr lang="en-US" sz="2200" dirty="0"/>
              <a:t>You can give any </a:t>
            </a:r>
            <a:r>
              <a:rPr lang="en-US" sz="2200" dirty="0" err="1"/>
              <a:t>GraphQL</a:t>
            </a:r>
            <a:r>
              <a:rPr lang="en-US" sz="2200" dirty="0"/>
              <a:t> field an alias name, This enables you to customize a server response using the client’s request text. </a:t>
            </a:r>
          </a:p>
        </p:txBody>
      </p:sp>
    </p:spTree>
    <p:extLst>
      <p:ext uri="{BB962C8B-B14F-4D97-AF65-F5344CB8AC3E}">
        <p14:creationId xmlns:p14="http://schemas.microsoft.com/office/powerpoint/2010/main" val="34526182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62</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2021364"/>
            <a:ext cx="7596822" cy="689291"/>
          </a:xfrm>
          <a:prstGeom prst="rect">
            <a:avLst/>
          </a:prstGeom>
        </p:spPr>
        <p:txBody>
          <a:bodyPr vert="horz" wrap="square" lIns="0" tIns="12065" rIns="0" bIns="0" rtlCol="0">
            <a:spAutoFit/>
          </a:bodyPr>
          <a:lstStyle/>
          <a:p>
            <a:pPr algn="ctr"/>
            <a:r>
              <a:rPr lang="en-US" sz="4400" b="1" dirty="0">
                <a:solidFill>
                  <a:srgbClr val="ED7D31"/>
                </a:solidFill>
              </a:rPr>
              <a:t>"Complete Lab”</a:t>
            </a:r>
          </a:p>
        </p:txBody>
      </p:sp>
    </p:spTree>
    <p:extLst>
      <p:ext uri="{BB962C8B-B14F-4D97-AF65-F5344CB8AC3E}">
        <p14:creationId xmlns:p14="http://schemas.microsoft.com/office/powerpoint/2010/main" val="45348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 Identifying a single record to return</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244498"/>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a:t>Here is an example to read information about the jsComplete organization, which hosts all open source resources for jsComplete.com. </a:t>
            </a:r>
            <a:endParaRPr lang="en-US" sz="2400" dirty="0"/>
          </a:p>
        </p:txBody>
      </p:sp>
      <p:pic>
        <p:nvPicPr>
          <p:cNvPr id="3" name="Picture 2">
            <a:extLst>
              <a:ext uri="{FF2B5EF4-FFF2-40B4-BE49-F238E27FC236}">
                <a16:creationId xmlns:a16="http://schemas.microsoft.com/office/drawing/2014/main" id="{65961747-86CB-4DF5-A5BF-E4C1C92FF67C}"/>
              </a:ext>
            </a:extLst>
          </p:cNvPr>
          <p:cNvPicPr>
            <a:picLocks noChangeAspect="1"/>
          </p:cNvPicPr>
          <p:nvPr/>
        </p:nvPicPr>
        <p:blipFill>
          <a:blip r:embed="rId3"/>
          <a:stretch>
            <a:fillRect/>
          </a:stretch>
        </p:blipFill>
        <p:spPr>
          <a:xfrm>
            <a:off x="1809750" y="2778825"/>
            <a:ext cx="5524500" cy="1552575"/>
          </a:xfrm>
          <a:prstGeom prst="rect">
            <a:avLst/>
          </a:prstGeom>
        </p:spPr>
      </p:pic>
    </p:spTree>
    <p:extLst>
      <p:ext uri="{BB962C8B-B14F-4D97-AF65-F5344CB8AC3E}">
        <p14:creationId xmlns:p14="http://schemas.microsoft.com/office/powerpoint/2010/main" val="696614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a:t>Limiting the number of records returned by a list field</a:t>
            </a:r>
            <a:endParaRPr lang="en-US" sz="2800" dirty="0"/>
          </a:p>
        </p:txBody>
      </p:sp>
      <p:pic>
        <p:nvPicPr>
          <p:cNvPr id="3" name="Picture 2">
            <a:extLst>
              <a:ext uri="{FF2B5EF4-FFF2-40B4-BE49-F238E27FC236}">
                <a16:creationId xmlns:a16="http://schemas.microsoft.com/office/drawing/2014/main" id="{DF300A00-ACA1-4A74-9733-5BAF04750E14}"/>
              </a:ext>
            </a:extLst>
          </p:cNvPr>
          <p:cNvPicPr>
            <a:picLocks noChangeAspect="1"/>
          </p:cNvPicPr>
          <p:nvPr/>
        </p:nvPicPr>
        <p:blipFill>
          <a:blip r:embed="rId3"/>
          <a:stretch>
            <a:fillRect/>
          </a:stretch>
        </p:blipFill>
        <p:spPr>
          <a:xfrm>
            <a:off x="1369449" y="1088863"/>
            <a:ext cx="6405102" cy="3446063"/>
          </a:xfrm>
          <a:prstGeom prst="rect">
            <a:avLst/>
          </a:prstGeom>
        </p:spPr>
      </p:pic>
    </p:spTree>
    <p:extLst>
      <p:ext uri="{BB962C8B-B14F-4D97-AF65-F5344CB8AC3E}">
        <p14:creationId xmlns:p14="http://schemas.microsoft.com/office/powerpoint/2010/main" val="3885162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a:t>Limiting the number of records returned by a list field</a:t>
            </a:r>
            <a:endParaRPr lang="en-US" sz="28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077349"/>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Here is the query you can use to retrieve the first 10 repositories under the </a:t>
            </a:r>
            <a:r>
              <a:rPr lang="en-US" sz="2400" dirty="0" err="1"/>
              <a:t>jsComplete</a:t>
            </a:r>
            <a:r>
              <a:rPr lang="en-US" sz="2400" dirty="0"/>
              <a:t> organization</a:t>
            </a:r>
          </a:p>
        </p:txBody>
      </p:sp>
      <p:pic>
        <p:nvPicPr>
          <p:cNvPr id="3" name="Picture 2">
            <a:extLst>
              <a:ext uri="{FF2B5EF4-FFF2-40B4-BE49-F238E27FC236}">
                <a16:creationId xmlns:a16="http://schemas.microsoft.com/office/drawing/2014/main" id="{7724243A-E273-4119-A39F-00C15070F639}"/>
              </a:ext>
            </a:extLst>
          </p:cNvPr>
          <p:cNvPicPr>
            <a:picLocks noChangeAspect="1"/>
          </p:cNvPicPr>
          <p:nvPr/>
        </p:nvPicPr>
        <p:blipFill>
          <a:blip r:embed="rId3"/>
          <a:stretch>
            <a:fillRect/>
          </a:stretch>
        </p:blipFill>
        <p:spPr>
          <a:xfrm>
            <a:off x="1733550" y="2072292"/>
            <a:ext cx="5676900" cy="2486025"/>
          </a:xfrm>
          <a:prstGeom prst="rect">
            <a:avLst/>
          </a:prstGeom>
        </p:spPr>
      </p:pic>
    </p:spTree>
    <p:extLst>
      <p:ext uri="{BB962C8B-B14F-4D97-AF65-F5344CB8AC3E}">
        <p14:creationId xmlns:p14="http://schemas.microsoft.com/office/powerpoint/2010/main" val="3823220040"/>
      </p:ext>
    </p:extLst>
  </p:cSld>
  <p:clrMapOvr>
    <a:masterClrMapping/>
  </p:clrMapOvr>
</p:sld>
</file>

<file path=ppt/theme/theme1.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alizado 1">
      <a:majorFont>
        <a:latin typeface="Times New Roman"/>
        <a:ea typeface=""/>
        <a:cs typeface=""/>
      </a:majorFont>
      <a:minorFont>
        <a:latin typeface="Palatino Linoty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Wisp</Template>
  <TotalTime>24411</TotalTime>
  <Words>7223</Words>
  <Application>Microsoft Office PowerPoint</Application>
  <PresentationFormat>On-screen Show (16:9)</PresentationFormat>
  <Paragraphs>308</Paragraphs>
  <Slides>62</Slides>
  <Notes>61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Calibri Light</vt:lpstr>
      <vt:lpstr>Gill Sans MT Condensed</vt:lpstr>
      <vt:lpstr>Palatino Linotype</vt:lpstr>
      <vt:lpstr>Poppins Bold</vt:lpstr>
      <vt:lpstr>Times New Roman</vt:lpstr>
      <vt:lpstr>1_Tema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Owner</dc:creator>
  <cp:lastModifiedBy>ZAIN-UL-ABDIN</cp:lastModifiedBy>
  <cp:revision>498</cp:revision>
  <dcterms:modified xsi:type="dcterms:W3CDTF">2021-06-23T12:31:01Z</dcterms:modified>
</cp:coreProperties>
</file>